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5"/>
  </p:sldMasterIdLst>
  <p:notesMasterIdLst>
    <p:notesMasterId r:id="rId71"/>
  </p:notesMasterIdLst>
  <p:handoutMasterIdLst>
    <p:handoutMasterId r:id="rId72"/>
  </p:handoutMasterIdLst>
  <p:sldIdLst>
    <p:sldId id="315" r:id="rId6"/>
    <p:sldId id="1793" r:id="rId7"/>
    <p:sldId id="347" r:id="rId8"/>
    <p:sldId id="1781" r:id="rId9"/>
    <p:sldId id="1796" r:id="rId10"/>
    <p:sldId id="346" r:id="rId11"/>
    <p:sldId id="279" r:id="rId12"/>
    <p:sldId id="348" r:id="rId13"/>
    <p:sldId id="349" r:id="rId14"/>
    <p:sldId id="1830" r:id="rId15"/>
    <p:sldId id="353" r:id="rId16"/>
    <p:sldId id="1797" r:id="rId17"/>
    <p:sldId id="350" r:id="rId18"/>
    <p:sldId id="351" r:id="rId19"/>
    <p:sldId id="1812" r:id="rId20"/>
    <p:sldId id="1782" r:id="rId21"/>
    <p:sldId id="1783" r:id="rId22"/>
    <p:sldId id="1784" r:id="rId23"/>
    <p:sldId id="1813" r:id="rId24"/>
    <p:sldId id="1792" r:id="rId25"/>
    <p:sldId id="1788" r:id="rId26"/>
    <p:sldId id="1814" r:id="rId27"/>
    <p:sldId id="359" r:id="rId28"/>
    <p:sldId id="1815" r:id="rId29"/>
    <p:sldId id="360" r:id="rId30"/>
    <p:sldId id="361" r:id="rId31"/>
    <p:sldId id="1816" r:id="rId32"/>
    <p:sldId id="362" r:id="rId33"/>
    <p:sldId id="1817" r:id="rId34"/>
    <p:sldId id="363" r:id="rId35"/>
    <p:sldId id="364" r:id="rId36"/>
    <p:sldId id="1818" r:id="rId37"/>
    <p:sldId id="367" r:id="rId38"/>
    <p:sldId id="368" r:id="rId39"/>
    <p:sldId id="369" r:id="rId40"/>
    <p:sldId id="1819" r:id="rId41"/>
    <p:sldId id="365" r:id="rId42"/>
    <p:sldId id="1820" r:id="rId43"/>
    <p:sldId id="372" r:id="rId44"/>
    <p:sldId id="373" r:id="rId45"/>
    <p:sldId id="374" r:id="rId46"/>
    <p:sldId id="375" r:id="rId47"/>
    <p:sldId id="1831" r:id="rId48"/>
    <p:sldId id="1821" r:id="rId49"/>
    <p:sldId id="1822" r:id="rId50"/>
    <p:sldId id="379" r:id="rId51"/>
    <p:sldId id="380" r:id="rId52"/>
    <p:sldId id="1823" r:id="rId53"/>
    <p:sldId id="1824" r:id="rId54"/>
    <p:sldId id="1825" r:id="rId55"/>
    <p:sldId id="1808" r:id="rId56"/>
    <p:sldId id="1826" r:id="rId57"/>
    <p:sldId id="1827" r:id="rId58"/>
    <p:sldId id="1779" r:id="rId59"/>
    <p:sldId id="1780" r:id="rId60"/>
    <p:sldId id="366" r:id="rId61"/>
    <p:sldId id="1810" r:id="rId62"/>
    <p:sldId id="1811" r:id="rId63"/>
    <p:sldId id="1802" r:id="rId64"/>
    <p:sldId id="1807" r:id="rId65"/>
    <p:sldId id="1774" r:id="rId66"/>
    <p:sldId id="1771" r:id="rId67"/>
    <p:sldId id="1828" r:id="rId68"/>
    <p:sldId id="1829" r:id="rId69"/>
    <p:sldId id="1770" r:id="rId70"/>
  </p:sldIdLst>
  <p:sldSz cx="12188825" cy="6858000"/>
  <p:notesSz cx="7027863" cy="9313863"/>
  <p:custDataLst>
    <p:tags r:id="rId73"/>
  </p:custDataLst>
  <p:defaultTextStyle>
    <a:defPPr>
      <a:defRPr lang="en-US"/>
    </a:defPPr>
    <a:lvl1pPr algn="ctr" rtl="0" fontAlgn="base">
      <a:spcBef>
        <a:spcPct val="50000"/>
      </a:spcBef>
      <a:spcAft>
        <a:spcPct val="0"/>
      </a:spcAft>
      <a:buSzPct val="130000"/>
      <a:defRPr sz="2400" i="1" kern="1200">
        <a:solidFill>
          <a:schemeClr val="tx1"/>
        </a:solidFill>
        <a:latin typeface="Arial" charset="0"/>
        <a:ea typeface="+mn-ea"/>
        <a:cs typeface="+mn-cs"/>
      </a:defRPr>
    </a:lvl1pPr>
    <a:lvl2pPr marL="457200" algn="ctr" rtl="0" fontAlgn="base">
      <a:spcBef>
        <a:spcPct val="50000"/>
      </a:spcBef>
      <a:spcAft>
        <a:spcPct val="0"/>
      </a:spcAft>
      <a:buSzPct val="130000"/>
      <a:defRPr sz="2400" i="1" kern="1200">
        <a:solidFill>
          <a:schemeClr val="tx1"/>
        </a:solidFill>
        <a:latin typeface="Arial" charset="0"/>
        <a:ea typeface="+mn-ea"/>
        <a:cs typeface="+mn-cs"/>
      </a:defRPr>
    </a:lvl2pPr>
    <a:lvl3pPr marL="914400" algn="ctr" rtl="0" fontAlgn="base">
      <a:spcBef>
        <a:spcPct val="50000"/>
      </a:spcBef>
      <a:spcAft>
        <a:spcPct val="0"/>
      </a:spcAft>
      <a:buSzPct val="130000"/>
      <a:defRPr sz="2400" i="1" kern="1200">
        <a:solidFill>
          <a:schemeClr val="tx1"/>
        </a:solidFill>
        <a:latin typeface="Arial" charset="0"/>
        <a:ea typeface="+mn-ea"/>
        <a:cs typeface="+mn-cs"/>
      </a:defRPr>
    </a:lvl3pPr>
    <a:lvl4pPr marL="1371600" algn="ctr" rtl="0" fontAlgn="base">
      <a:spcBef>
        <a:spcPct val="50000"/>
      </a:spcBef>
      <a:spcAft>
        <a:spcPct val="0"/>
      </a:spcAft>
      <a:buSzPct val="130000"/>
      <a:defRPr sz="2400" i="1" kern="1200">
        <a:solidFill>
          <a:schemeClr val="tx1"/>
        </a:solidFill>
        <a:latin typeface="Arial" charset="0"/>
        <a:ea typeface="+mn-ea"/>
        <a:cs typeface="+mn-cs"/>
      </a:defRPr>
    </a:lvl4pPr>
    <a:lvl5pPr marL="1828800" algn="ctr" rtl="0" fontAlgn="base">
      <a:spcBef>
        <a:spcPct val="50000"/>
      </a:spcBef>
      <a:spcAft>
        <a:spcPct val="0"/>
      </a:spcAft>
      <a:buSzPct val="130000"/>
      <a:defRPr sz="2400" i="1" kern="1200">
        <a:solidFill>
          <a:schemeClr val="tx1"/>
        </a:solidFill>
        <a:latin typeface="Arial" charset="0"/>
        <a:ea typeface="+mn-ea"/>
        <a:cs typeface="+mn-cs"/>
      </a:defRPr>
    </a:lvl5pPr>
    <a:lvl6pPr marL="2286000" algn="l" defTabSz="914400" rtl="0" eaLnBrk="1" latinLnBrk="0" hangingPunct="1">
      <a:defRPr sz="2400" i="1" kern="1200">
        <a:solidFill>
          <a:schemeClr val="tx1"/>
        </a:solidFill>
        <a:latin typeface="Arial" charset="0"/>
        <a:ea typeface="+mn-ea"/>
        <a:cs typeface="+mn-cs"/>
      </a:defRPr>
    </a:lvl6pPr>
    <a:lvl7pPr marL="2743200" algn="l" defTabSz="914400" rtl="0" eaLnBrk="1" latinLnBrk="0" hangingPunct="1">
      <a:defRPr sz="2400" i="1" kern="1200">
        <a:solidFill>
          <a:schemeClr val="tx1"/>
        </a:solidFill>
        <a:latin typeface="Arial" charset="0"/>
        <a:ea typeface="+mn-ea"/>
        <a:cs typeface="+mn-cs"/>
      </a:defRPr>
    </a:lvl7pPr>
    <a:lvl8pPr marL="3200400" algn="l" defTabSz="914400" rtl="0" eaLnBrk="1" latinLnBrk="0" hangingPunct="1">
      <a:defRPr sz="2400" i="1" kern="1200">
        <a:solidFill>
          <a:schemeClr val="tx1"/>
        </a:solidFill>
        <a:latin typeface="Arial" charset="0"/>
        <a:ea typeface="+mn-ea"/>
        <a:cs typeface="+mn-cs"/>
      </a:defRPr>
    </a:lvl8pPr>
    <a:lvl9pPr marL="3657600" algn="l" defTabSz="914400" rtl="0" eaLnBrk="1" latinLnBrk="0" hangingPunct="1">
      <a:defRPr sz="2400" i="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3" userDrawn="1">
          <p15:clr>
            <a:srgbClr val="A4A3A4"/>
          </p15:clr>
        </p15:guide>
        <p15:guide id="2" orient="horz" pos="323" userDrawn="1">
          <p15:clr>
            <a:srgbClr val="A4A3A4"/>
          </p15:clr>
        </p15:guide>
        <p15:guide id="3" orient="horz" pos="4006">
          <p15:clr>
            <a:srgbClr val="A4A3A4"/>
          </p15:clr>
        </p15:guide>
        <p15:guide id="7" pos="392" userDrawn="1">
          <p15:clr>
            <a:srgbClr val="A4A3A4"/>
          </p15:clr>
        </p15:guide>
        <p15:guide id="8" pos="4175" userDrawn="1">
          <p15:clr>
            <a:srgbClr val="A4A3A4"/>
          </p15:clr>
        </p15:guide>
        <p15:guide id="9" pos="3829">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provanc" initials="c" lastIdx="1" clrIdx="0"/>
  <p:cmAuthor id="1" name="Chuck Provancher" initials="cp" lastIdx="2" clrIdx="1"/>
  <p:cmAuthor id="2" name="Progress Software" initials="" lastIdx="0" clrIdx="2"/>
  <p:cmAuthor id="3" name="Chuck Provancher"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7CCE"/>
    <a:srgbClr val="84329B"/>
    <a:srgbClr val="373A3E"/>
    <a:srgbClr val="02BCEB"/>
    <a:srgbClr val="55D400"/>
    <a:srgbClr val="DC3202"/>
    <a:srgbClr val="008AEA"/>
    <a:srgbClr val="11A2D1"/>
    <a:srgbClr val="2172CE"/>
    <a:srgbClr val="E6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9" autoAdjust="0"/>
    <p:restoredTop sz="84919" autoAdjust="0"/>
  </p:normalViewPr>
  <p:slideViewPr>
    <p:cSldViewPr snapToGrid="0" showGuides="1">
      <p:cViewPr varScale="1">
        <p:scale>
          <a:sx n="126" d="100"/>
          <a:sy n="126" d="100"/>
        </p:scale>
        <p:origin x="200" y="232"/>
      </p:cViewPr>
      <p:guideLst>
        <p:guide orient="horz" pos="1003"/>
        <p:guide orient="horz" pos="323"/>
        <p:guide orient="horz" pos="4006"/>
        <p:guide pos="392"/>
        <p:guide pos="4175"/>
        <p:guide pos="382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00" d="100"/>
          <a:sy n="100" d="100"/>
        </p:scale>
        <p:origin x="2652" y="78"/>
      </p:cViewPr>
      <p:guideLst>
        <p:guide orient="horz" pos="2933"/>
        <p:guide pos="221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endParaRPr lang="en-US" i="0" dirty="0"/>
          </a:p>
        </p:txBody>
      </p:sp>
      <p:sp>
        <p:nvSpPr>
          <p:cNvPr id="345091" name="Rectangle 3"/>
          <p:cNvSpPr>
            <a:spLocks noGrp="1" noChangeArrowheads="1"/>
          </p:cNvSpPr>
          <p:nvPr>
            <p:ph type="dt" sz="quarter" idx="1"/>
          </p:nvPr>
        </p:nvSpPr>
        <p:spPr bwMode="auto">
          <a:xfrm>
            <a:off x="3983038"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endParaRPr lang="en-US" i="0" dirty="0"/>
          </a:p>
        </p:txBody>
      </p:sp>
      <p:sp>
        <p:nvSpPr>
          <p:cNvPr id="345092" name="Rectangle 4"/>
          <p:cNvSpPr>
            <a:spLocks noGrp="1" noChangeArrowheads="1"/>
          </p:cNvSpPr>
          <p:nvPr>
            <p:ph type="ftr" sz="quarter" idx="2"/>
          </p:nvPr>
        </p:nvSpPr>
        <p:spPr bwMode="auto">
          <a:xfrm>
            <a:off x="0"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r>
              <a:rPr lang="en-US" i="0"/>
              <a:t>Progress</a:t>
            </a:r>
            <a:endParaRPr lang="en-US" i="0" dirty="0"/>
          </a:p>
        </p:txBody>
      </p:sp>
      <p:sp>
        <p:nvSpPr>
          <p:cNvPr id="345093" name="Rectangle 5"/>
          <p:cNvSpPr>
            <a:spLocks noGrp="1" noChangeArrowheads="1"/>
          </p:cNvSpPr>
          <p:nvPr>
            <p:ph type="sldNum" sz="quarter" idx="3"/>
          </p:nvPr>
        </p:nvSpPr>
        <p:spPr bwMode="auto">
          <a:xfrm>
            <a:off x="3983038"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fld id="{D2F5EF90-0EF8-4688-ABBA-2D94A5D7A6DA}" type="slidenum">
              <a:rPr lang="en-US" i="0"/>
              <a:pPr>
                <a:defRPr/>
              </a:pPr>
              <a:t>‹#›</a:t>
            </a:fld>
            <a:endParaRPr lang="en-US" i="0" dirty="0"/>
          </a:p>
        </p:txBody>
      </p:sp>
    </p:spTree>
    <p:extLst>
      <p:ext uri="{BB962C8B-B14F-4D97-AF65-F5344CB8AC3E}">
        <p14:creationId xmlns:p14="http://schemas.microsoft.com/office/powerpoint/2010/main" val="4140713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412750" y="700088"/>
            <a:ext cx="62055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r>
              <a:rPr lang="en-US"/>
              <a:t>Progress</a:t>
            </a:r>
            <a:endParaRPr lang="en-US" dirty="0"/>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fld id="{3BC3B10F-A77C-499D-8A55-4E7169A1E706}" type="slidenum">
              <a:rPr lang="en-US" smtClean="0"/>
              <a:pPr>
                <a:defRPr/>
              </a:pPr>
              <a:t>‹#›</a:t>
            </a:fld>
            <a:endParaRPr lang="en-US" dirty="0"/>
          </a:p>
        </p:txBody>
      </p:sp>
    </p:spTree>
    <p:extLst>
      <p:ext uri="{BB962C8B-B14F-4D97-AF65-F5344CB8AC3E}">
        <p14:creationId xmlns:p14="http://schemas.microsoft.com/office/powerpoint/2010/main" val="6364466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Introductory level talk</a:t>
            </a:r>
          </a:p>
        </p:txBody>
      </p:sp>
      <p:sp>
        <p:nvSpPr>
          <p:cNvPr id="4" name="Footer Placeholder 3"/>
          <p:cNvSpPr>
            <a:spLocks noGrp="1"/>
          </p:cNvSpPr>
          <p:nvPr>
            <p:ph type="ftr" sz="quarter" idx="10"/>
          </p:nvPr>
        </p:nvSpPr>
        <p:spPr/>
        <p:txBody>
          <a:bodyPr/>
          <a:lstStyle/>
          <a:p>
            <a:pPr>
              <a:defRPr/>
            </a:pPr>
            <a:r>
              <a:rPr lang="en-US"/>
              <a:t>Progress</a:t>
            </a:r>
            <a:endParaRPr lang="en-US" dirty="0"/>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1</a:t>
            </a:fld>
            <a:endParaRPr lang="en-US" dirty="0"/>
          </a:p>
        </p:txBody>
      </p:sp>
    </p:spTree>
    <p:extLst>
      <p:ext uri="{BB962C8B-B14F-4D97-AF65-F5344CB8AC3E}">
        <p14:creationId xmlns:p14="http://schemas.microsoft.com/office/powerpoint/2010/main" val="188664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End up writing custom code for specific cloud providers.</a:t>
            </a:r>
          </a:p>
          <a:p>
            <a:pPr marL="171450" indent="-171450">
              <a:buFontTx/>
              <a:buChar char="-"/>
            </a:pPr>
            <a:r>
              <a:rPr lang="en-US" dirty="0"/>
              <a:t>And in those situations your infrastructure can get so coupled to that provider that you’re sort of at their mercy, if they choose to raise prices, or you run into problems down the line.</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48</a:t>
            </a:fld>
            <a:endParaRPr lang="en-US" dirty="0"/>
          </a:p>
        </p:txBody>
      </p:sp>
    </p:spTree>
    <p:extLst>
      <p:ext uri="{BB962C8B-B14F-4D97-AF65-F5344CB8AC3E}">
        <p14:creationId xmlns:p14="http://schemas.microsoft.com/office/powerpoint/2010/main" val="319082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serverless, cloud platform that gives you the benefits, while trying to help you with some of the downsides to moving to a serverless architecture.</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56</a:t>
            </a:fld>
            <a:endParaRPr lang="en-US" dirty="0"/>
          </a:p>
        </p:txBody>
      </p:sp>
    </p:spTree>
    <p:extLst>
      <p:ext uri="{BB962C8B-B14F-4D97-AF65-F5344CB8AC3E}">
        <p14:creationId xmlns:p14="http://schemas.microsoft.com/office/powerpoint/2010/main" val="502931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tooling, developer-friendly SDKs</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60</a:t>
            </a:fld>
            <a:endParaRPr lang="en-US" dirty="0"/>
          </a:p>
        </p:txBody>
      </p:sp>
    </p:spTree>
    <p:extLst>
      <p:ext uri="{BB962C8B-B14F-4D97-AF65-F5344CB8AC3E}">
        <p14:creationId xmlns:p14="http://schemas.microsoft.com/office/powerpoint/2010/main" val="220181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62</a:t>
            </a:fld>
            <a:endParaRPr lang="en-US" dirty="0"/>
          </a:p>
        </p:txBody>
      </p:sp>
    </p:spTree>
    <p:extLst>
      <p:ext uri="{BB962C8B-B14F-4D97-AF65-F5344CB8AC3E}">
        <p14:creationId xmlns:p14="http://schemas.microsoft.com/office/powerpoint/2010/main" val="88821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63</a:t>
            </a:fld>
            <a:endParaRPr lang="en-US" dirty="0"/>
          </a:p>
        </p:txBody>
      </p:sp>
    </p:spTree>
    <p:extLst>
      <p:ext uri="{BB962C8B-B14F-4D97-AF65-F5344CB8AC3E}">
        <p14:creationId xmlns:p14="http://schemas.microsoft.com/office/powerpoint/2010/main" val="204702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64</a:t>
            </a:fld>
            <a:endParaRPr lang="en-US" dirty="0"/>
          </a:p>
        </p:txBody>
      </p:sp>
    </p:spTree>
    <p:extLst>
      <p:ext uri="{BB962C8B-B14F-4D97-AF65-F5344CB8AC3E}">
        <p14:creationId xmlns:p14="http://schemas.microsoft.com/office/powerpoint/2010/main" val="367269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last few months though</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3</a:t>
            </a:fld>
            <a:endParaRPr lang="en-US" dirty="0"/>
          </a:p>
        </p:txBody>
      </p:sp>
    </p:spTree>
    <p:extLst>
      <p:ext uri="{BB962C8B-B14F-4D97-AF65-F5344CB8AC3E}">
        <p14:creationId xmlns:p14="http://schemas.microsoft.com/office/powerpoint/2010/main" val="184092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Spent a lot of time researching</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a:t>
            </a:fld>
            <a:endParaRPr lang="en-US" dirty="0"/>
          </a:p>
        </p:txBody>
      </p:sp>
    </p:spTree>
    <p:extLst>
      <p:ext uri="{BB962C8B-B14F-4D97-AF65-F5344CB8AC3E}">
        <p14:creationId xmlns:p14="http://schemas.microsoft.com/office/powerpoint/2010/main" val="291394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definition</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7</a:t>
            </a:fld>
            <a:endParaRPr lang="en-US" dirty="0"/>
          </a:p>
        </p:txBody>
      </p:sp>
    </p:spTree>
    <p:extLst>
      <p:ext uri="{BB962C8B-B14F-4D97-AF65-F5344CB8AC3E}">
        <p14:creationId xmlns:p14="http://schemas.microsoft.com/office/powerpoint/2010/main" val="266091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9</a:t>
            </a:fld>
            <a:endParaRPr lang="en-US" dirty="0"/>
          </a:p>
        </p:txBody>
      </p:sp>
    </p:spTree>
    <p:extLst>
      <p:ext uri="{BB962C8B-B14F-4D97-AF65-F5344CB8AC3E}">
        <p14:creationId xmlns:p14="http://schemas.microsoft.com/office/powerpoint/2010/main" val="674337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definition</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10</a:t>
            </a:fld>
            <a:endParaRPr lang="en-US" dirty="0"/>
          </a:p>
        </p:txBody>
      </p:sp>
    </p:spTree>
    <p:extLst>
      <p:ext uri="{BB962C8B-B14F-4D97-AF65-F5344CB8AC3E}">
        <p14:creationId xmlns:p14="http://schemas.microsoft.com/office/powerpoint/2010/main" val="66130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Hacker news or unexpected press. Most hits for your servers.</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24</a:t>
            </a:fld>
            <a:endParaRPr lang="en-US" dirty="0"/>
          </a:p>
        </p:txBody>
      </p:sp>
    </p:spTree>
    <p:extLst>
      <p:ext uri="{BB962C8B-B14F-4D97-AF65-F5344CB8AC3E}">
        <p14:creationId xmlns:p14="http://schemas.microsoft.com/office/powerpoint/2010/main" val="2122841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put in number of disk writes</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42</a:t>
            </a:fld>
            <a:endParaRPr lang="en-US" dirty="0"/>
          </a:p>
        </p:txBody>
      </p:sp>
    </p:spTree>
    <p:extLst>
      <p:ext uri="{BB962C8B-B14F-4D97-AF65-F5344CB8AC3E}">
        <p14:creationId xmlns:p14="http://schemas.microsoft.com/office/powerpoint/2010/main" val="1221699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End up writing custom code for specific cloud providers.</a:t>
            </a:r>
          </a:p>
          <a:p>
            <a:pPr marL="171450" indent="-171450">
              <a:buFontTx/>
              <a:buChar char="-"/>
            </a:pPr>
            <a:r>
              <a:rPr lang="en-US" dirty="0"/>
              <a:t>And in those situations your infrastructure can get so coupled to that provider that you’re sort of at their mercy, if they choose to raise prices, or you run into problems down the line.</a:t>
            </a:r>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47</a:t>
            </a:fld>
            <a:endParaRPr lang="en-US" dirty="0"/>
          </a:p>
        </p:txBody>
      </p:sp>
    </p:spTree>
    <p:extLst>
      <p:ext uri="{BB962C8B-B14F-4D97-AF65-F5344CB8AC3E}">
        <p14:creationId xmlns:p14="http://schemas.microsoft.com/office/powerpoint/2010/main" val="4092805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Master text styles</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en-US" noProof="0"/>
              <a:t>Click icon to add picture</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en-US"/>
              <a:t>Click icon to add picture</a:t>
            </a:r>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en-US" noProof="0"/>
              <a:t>Click icon to add picture</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en-US"/>
              <a:t>Click icon to add picture</a:t>
            </a:r>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en-US"/>
              <a:t>Click to edit Master title style</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cSld>
  <p:clrMapOvr>
    <a:masterClrMapping/>
  </p:clrMapOvr>
  <p:extLst mod="1">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6" name="Rectangle 5"/>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a:solidFill>
                  <a:schemeClr val="tx1">
                    <a:lumMod val="50000"/>
                    <a:lumOff val="50000"/>
                  </a:schemeClr>
                </a:solidFill>
                <a:latin typeface="+mj-lt"/>
              </a:rPr>
              <a:t>© 2018 </a:t>
            </a:r>
            <a:r>
              <a:rPr lang="en-US" sz="700" i="0" dirty="0">
                <a:solidFill>
                  <a:schemeClr val="tx1">
                    <a:lumMod val="50000"/>
                    <a:lumOff val="50000"/>
                  </a:schemeClr>
                </a:solidFill>
                <a:latin typeface="+mj-lt"/>
              </a:rPr>
              <a:t>Progress Software Corporation and/or its subsidiaries or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6" name="Rectangle 5"/>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a:solidFill>
                  <a:schemeClr val="tx1">
                    <a:lumMod val="50000"/>
                    <a:lumOff val="50000"/>
                  </a:schemeClr>
                </a:solidFill>
                <a:latin typeface="+mj-lt"/>
              </a:rPr>
              <a:t>© 2018 </a:t>
            </a:r>
            <a:r>
              <a:rPr lang="en-US" sz="700" i="0" dirty="0">
                <a:solidFill>
                  <a:schemeClr val="tx1">
                    <a:lumMod val="50000"/>
                    <a:lumOff val="50000"/>
                  </a:schemeClr>
                </a:solidFill>
                <a:latin typeface="+mj-lt"/>
              </a:rPr>
              <a:t>Progress Software Corporation and/or its subsidiaries or affiliates. All rights reserved.</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8" name="Rectangle 5"/>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a:solidFill>
                  <a:schemeClr val="tx1">
                    <a:lumMod val="50000"/>
                    <a:lumOff val="50000"/>
                  </a:schemeClr>
                </a:solidFill>
                <a:latin typeface="+mj-lt"/>
              </a:rPr>
              <a:t>© 2018 </a:t>
            </a:r>
            <a:r>
              <a:rPr lang="en-US" sz="700" i="0" dirty="0">
                <a:solidFill>
                  <a:schemeClr val="tx1">
                    <a:lumMod val="50000"/>
                    <a:lumOff val="50000"/>
                  </a:schemeClr>
                </a:solidFill>
                <a:latin typeface="+mj-lt"/>
              </a:rPr>
              <a:t>Progress Software Corporation and/or its subsidiaries or affiliates. All rights reserved.</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en-US"/>
              <a:t>Click to edit Master text styles</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Click to edit Master text styles</a:t>
            </a:r>
          </a:p>
          <a:p>
            <a:pPr lvl="1"/>
            <a:r>
              <a:rPr lang="en-US" sz="2798"/>
              <a:t>Second level</a:t>
            </a:r>
          </a:p>
          <a:p>
            <a:pPr lvl="2"/>
            <a:r>
              <a:rPr lang="en-US" sz="2798"/>
              <a:t>Third level</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2019 Progress Software Corporation and/or its subsidiaries or affiliates. All rights reserved.</a:t>
            </a:r>
          </a:p>
        </p:txBody>
      </p:sp>
    </p:spTree>
    <p:extLst>
      <p:ext uri="{BB962C8B-B14F-4D97-AF65-F5344CB8AC3E}">
        <p14:creationId xmlns:p14="http://schemas.microsoft.com/office/powerpoint/2010/main" val="1712005758"/>
      </p:ext>
    </p:extLst>
  </p:cSld>
  <p:clrMap bg1="lt1" tx1="dk1" bg2="lt2" tx2="dk2" accent1="accent1" accent2="accent2" accent3="accent3" accent4="accent4" accent5="accent5" accent6="accent6" hlink="hlink" folHlink="folHlink"/>
  <p:sldLayoutIdLst>
    <p:sldLayoutId id="2147483939" r:id="rId1"/>
    <p:sldLayoutId id="2147483941" r:id="rId2"/>
    <p:sldLayoutId id="2147483967" r:id="rId3"/>
    <p:sldLayoutId id="2147483954" r:id="rId4"/>
    <p:sldLayoutId id="2147483955" r:id="rId5"/>
    <p:sldLayoutId id="2147483956"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61" r:id="rId20"/>
    <p:sldLayoutId id="2147483986" r:id="rId21"/>
    <p:sldLayoutId id="2147483987" r:id="rId22"/>
    <p:sldLayoutId id="2147483962" r:id="rId23"/>
    <p:sldLayoutId id="2147483988" r:id="rId24"/>
    <p:sldLayoutId id="2147483990"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5641" y="1657559"/>
            <a:ext cx="6298036" cy="3295110"/>
          </a:xfrm>
        </p:spPr>
        <p:txBody>
          <a:bodyPr/>
          <a:lstStyle/>
          <a:p>
            <a:r>
              <a:rPr lang="en-US" sz="7200" dirty="0"/>
              <a:t>Get Started With Serverless</a:t>
            </a:r>
          </a:p>
        </p:txBody>
      </p:sp>
      <p:sp>
        <p:nvSpPr>
          <p:cNvPr id="4" name="Text Placeholder 3"/>
          <p:cNvSpPr>
            <a:spLocks noGrp="1"/>
          </p:cNvSpPr>
          <p:nvPr>
            <p:ph type="body" sz="quarter" idx="10"/>
          </p:nvPr>
        </p:nvSpPr>
        <p:spPr>
          <a:xfrm>
            <a:off x="1748766" y="5542686"/>
            <a:ext cx="5391150" cy="327457"/>
          </a:xfrm>
        </p:spPr>
        <p:txBody>
          <a:bodyPr>
            <a:noAutofit/>
          </a:bodyPr>
          <a:lstStyle/>
          <a:p>
            <a:r>
              <a:rPr lang="en-US" sz="1800" dirty="0"/>
              <a:t>TJ </a:t>
            </a:r>
            <a:r>
              <a:rPr lang="en-US" sz="1800" dirty="0" err="1"/>
              <a:t>VanToll</a:t>
            </a:r>
            <a:endParaRPr lang="en-US" sz="1800" dirty="0"/>
          </a:p>
        </p:txBody>
      </p:sp>
      <p:sp>
        <p:nvSpPr>
          <p:cNvPr id="5" name="Text Placeholder 4"/>
          <p:cNvSpPr>
            <a:spLocks noGrp="1"/>
          </p:cNvSpPr>
          <p:nvPr>
            <p:ph type="body" sz="quarter" idx="11"/>
          </p:nvPr>
        </p:nvSpPr>
        <p:spPr>
          <a:xfrm>
            <a:off x="1748766" y="5870143"/>
            <a:ext cx="5391150" cy="327457"/>
          </a:xfrm>
        </p:spPr>
        <p:txBody>
          <a:bodyPr>
            <a:noAutofit/>
          </a:bodyPr>
          <a:lstStyle/>
          <a:p>
            <a:r>
              <a:rPr lang="en-US" sz="1800" dirty="0"/>
              <a:t>Principal Developer Advocate</a:t>
            </a:r>
          </a:p>
        </p:txBody>
      </p:sp>
      <p:sp>
        <p:nvSpPr>
          <p:cNvPr id="6" name="TextBox 5">
            <a:extLst>
              <a:ext uri="{FF2B5EF4-FFF2-40B4-BE49-F238E27FC236}">
                <a16:creationId xmlns:a16="http://schemas.microsoft.com/office/drawing/2014/main" id="{A296A7A3-AD30-824B-A8C1-BAEFEF14F596}"/>
              </a:ext>
            </a:extLst>
          </p:cNvPr>
          <p:cNvSpPr txBox="1"/>
          <p:nvPr/>
        </p:nvSpPr>
        <p:spPr bwMode="auto">
          <a:xfrm>
            <a:off x="871602" y="5542686"/>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72156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559" y="1645921"/>
            <a:ext cx="9241705" cy="3948801"/>
          </a:xfrm>
        </p:spPr>
        <p:txBody>
          <a:bodyPr>
            <a:noAutofit/>
          </a:bodyPr>
          <a:lstStyle/>
          <a:p>
            <a:r>
              <a:rPr lang="en-US" sz="4800" dirty="0">
                <a:solidFill>
                  <a:schemeClr val="accent1"/>
                </a:solidFill>
              </a:rPr>
              <a:t>Serverless</a:t>
            </a:r>
            <a:r>
              <a:rPr lang="en-US" sz="4800" dirty="0"/>
              <a:t> is an execution model where the cloud provider is responsible for executing code by dynamically allocating resources</a:t>
            </a:r>
          </a:p>
        </p:txBody>
      </p:sp>
    </p:spTree>
    <p:extLst>
      <p:ext uri="{BB962C8B-B14F-4D97-AF65-F5344CB8AC3E}">
        <p14:creationId xmlns:p14="http://schemas.microsoft.com/office/powerpoint/2010/main" val="21060246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dirty="0"/>
              <a:t>2) Scalability</a:t>
            </a:r>
          </a:p>
          <a:p>
            <a:endParaRPr lang="en-US" dirty="0"/>
          </a:p>
          <a:p>
            <a:r>
              <a:rPr lang="en-US" dirty="0"/>
              <a:t>3) Pay as you go</a:t>
            </a:r>
          </a:p>
          <a:p>
            <a:endParaRPr lang="en-US" dirty="0"/>
          </a:p>
          <a:p>
            <a:r>
              <a:rPr lang="en-US"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34465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kitchen&#10;&#10;Description automatically generated">
            <a:extLst>
              <a:ext uri="{FF2B5EF4-FFF2-40B4-BE49-F238E27FC236}">
                <a16:creationId xmlns:a16="http://schemas.microsoft.com/office/drawing/2014/main" id="{02C02745-72D4-714A-9A34-3D0E693D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2" y="0"/>
            <a:ext cx="9144000" cy="6858000"/>
          </a:xfrm>
          <a:prstGeom prst="rect">
            <a:avLst/>
          </a:prstGeom>
        </p:spPr>
      </p:pic>
    </p:spTree>
    <p:extLst>
      <p:ext uri="{BB962C8B-B14F-4D97-AF65-F5344CB8AC3E}">
        <p14:creationId xmlns:p14="http://schemas.microsoft.com/office/powerpoint/2010/main" val="1230855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F963D-8C8D-1A4F-937E-D3A26B912199}"/>
              </a:ext>
            </a:extLst>
          </p:cNvPr>
          <p:cNvSpPr txBox="1"/>
          <p:nvPr/>
        </p:nvSpPr>
        <p:spPr bwMode="auto">
          <a:xfrm>
            <a:off x="1350164" y="2725556"/>
            <a:ext cx="9488495" cy="156966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9600" i="0" dirty="0"/>
              <a:t>ACME Insurance</a:t>
            </a:r>
          </a:p>
        </p:txBody>
      </p:sp>
    </p:spTree>
    <p:extLst>
      <p:ext uri="{BB962C8B-B14F-4D97-AF65-F5344CB8AC3E}">
        <p14:creationId xmlns:p14="http://schemas.microsoft.com/office/powerpoint/2010/main" val="350152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774978A-9486-8541-A4F4-BD02CFDC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85" y="267794"/>
            <a:ext cx="6350000" cy="3568700"/>
          </a:xfrm>
          <a:prstGeom prst="rect">
            <a:avLst/>
          </a:prstGeom>
        </p:spPr>
      </p:pic>
      <p:pic>
        <p:nvPicPr>
          <p:cNvPr id="5" name="Picture 4" descr="A green frog on a white background&#10;&#10;Description automatically generated">
            <a:extLst>
              <a:ext uri="{FF2B5EF4-FFF2-40B4-BE49-F238E27FC236}">
                <a16:creationId xmlns:a16="http://schemas.microsoft.com/office/drawing/2014/main" id="{7B90345B-C144-EB4D-A79B-2C4F0B53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36" y="2754805"/>
            <a:ext cx="4315373" cy="3013569"/>
          </a:xfrm>
          <a:prstGeom prst="rect">
            <a:avLst/>
          </a:prstGeom>
        </p:spPr>
      </p:pic>
    </p:spTree>
    <p:extLst>
      <p:ext uri="{BB962C8B-B14F-4D97-AF65-F5344CB8AC3E}">
        <p14:creationId xmlns:p14="http://schemas.microsoft.com/office/powerpoint/2010/main" val="457409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tree&#10;&#10;Description automatically generated">
            <a:extLst>
              <a:ext uri="{FF2B5EF4-FFF2-40B4-BE49-F238E27FC236}">
                <a16:creationId xmlns:a16="http://schemas.microsoft.com/office/drawing/2014/main" id="{1E0D9BAB-38AA-5B40-BF14-7BE85409C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249" y="0"/>
            <a:ext cx="9146326" cy="6858000"/>
          </a:xfrm>
          <a:prstGeom prst="rect">
            <a:avLst/>
          </a:prstGeom>
        </p:spPr>
      </p:pic>
    </p:spTree>
    <p:extLst>
      <p:ext uri="{BB962C8B-B14F-4D97-AF65-F5344CB8AC3E}">
        <p14:creationId xmlns:p14="http://schemas.microsoft.com/office/powerpoint/2010/main" val="235545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4CC76C8-7A54-3E4A-B174-369357FC9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666" y="0"/>
            <a:ext cx="9487492" cy="6858000"/>
          </a:xfrm>
          <a:prstGeom prst="rect">
            <a:avLst/>
          </a:prstGeom>
        </p:spPr>
      </p:pic>
    </p:spTree>
    <p:extLst>
      <p:ext uri="{BB962C8B-B14F-4D97-AF65-F5344CB8AC3E}">
        <p14:creationId xmlns:p14="http://schemas.microsoft.com/office/powerpoint/2010/main" val="155679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7BB589-2BF5-5A48-B5E8-BE25384A20EF}"/>
              </a:ext>
            </a:extLst>
          </p:cNvPr>
          <p:cNvSpPr txBox="1"/>
          <p:nvPr/>
        </p:nvSpPr>
        <p:spPr bwMode="auto">
          <a:xfrm>
            <a:off x="2924313" y="2644170"/>
            <a:ext cx="6340197" cy="156966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9600" i="0" dirty="0"/>
              <a:t>💵💰🐎🚗💰</a:t>
            </a:r>
          </a:p>
        </p:txBody>
      </p:sp>
    </p:spTree>
    <p:extLst>
      <p:ext uri="{BB962C8B-B14F-4D97-AF65-F5344CB8AC3E}">
        <p14:creationId xmlns:p14="http://schemas.microsoft.com/office/powerpoint/2010/main" val="1758840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F0A-C02A-984A-B267-4F083854B18D}"/>
              </a:ext>
            </a:extLst>
          </p:cNvPr>
          <p:cNvSpPr txBox="1"/>
          <p:nvPr/>
        </p:nvSpPr>
        <p:spPr bwMode="auto">
          <a:xfrm>
            <a:off x="2513944" y="1430378"/>
            <a:ext cx="7160936" cy="1200329"/>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7200" i="0" dirty="0"/>
              <a:t>2 years of my life</a:t>
            </a:r>
          </a:p>
        </p:txBody>
      </p:sp>
      <p:sp>
        <p:nvSpPr>
          <p:cNvPr id="5" name="TextBox 4">
            <a:extLst>
              <a:ext uri="{FF2B5EF4-FFF2-40B4-BE49-F238E27FC236}">
                <a16:creationId xmlns:a16="http://schemas.microsoft.com/office/drawing/2014/main" id="{B5928CF4-1CEA-AE40-B121-DD26D14D0428}"/>
              </a:ext>
            </a:extLst>
          </p:cNvPr>
          <p:cNvSpPr txBox="1"/>
          <p:nvPr/>
        </p:nvSpPr>
        <p:spPr bwMode="auto">
          <a:xfrm>
            <a:off x="2231818" y="3454730"/>
            <a:ext cx="7725192" cy="1200329"/>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7200" i="0" dirty="0"/>
              <a:t>1 paying customer</a:t>
            </a:r>
          </a:p>
        </p:txBody>
      </p:sp>
    </p:spTree>
    <p:extLst>
      <p:ext uri="{BB962C8B-B14F-4D97-AF65-F5344CB8AC3E}">
        <p14:creationId xmlns:p14="http://schemas.microsoft.com/office/powerpoint/2010/main" val="254046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dirty="0"/>
              <a:t>2) Scalability</a:t>
            </a:r>
          </a:p>
          <a:p>
            <a:endParaRPr lang="en-US" dirty="0"/>
          </a:p>
          <a:p>
            <a:r>
              <a:rPr lang="en-US" dirty="0"/>
              <a:t>3) Pay as you go</a:t>
            </a:r>
          </a:p>
          <a:p>
            <a:endParaRPr lang="en-US" dirty="0"/>
          </a:p>
          <a:p>
            <a:r>
              <a:rPr lang="en-US"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2491256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AEC0D-6875-774B-B6E9-9CE23D9F5EB6}"/>
              </a:ext>
            </a:extLst>
          </p:cNvPr>
          <p:cNvSpPr txBox="1"/>
          <p:nvPr/>
        </p:nvSpPr>
        <p:spPr bwMode="auto">
          <a:xfrm>
            <a:off x="1896788" y="2644170"/>
            <a:ext cx="8395248" cy="156966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9600" i="0" dirty="0"/>
              <a:t>Serverless 101</a:t>
            </a:r>
          </a:p>
        </p:txBody>
      </p:sp>
    </p:spTree>
    <p:extLst>
      <p:ext uri="{BB962C8B-B14F-4D97-AF65-F5344CB8AC3E}">
        <p14:creationId xmlns:p14="http://schemas.microsoft.com/office/powerpoint/2010/main" val="1806026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7336A4-BE74-6D48-94D7-9A5B2FBFF456}"/>
              </a:ext>
            </a:extLst>
          </p:cNvPr>
          <p:cNvSpPr txBox="1"/>
          <p:nvPr/>
        </p:nvSpPr>
        <p:spPr bwMode="auto">
          <a:xfrm>
            <a:off x="1179650" y="1997839"/>
            <a:ext cx="9828653" cy="2862322"/>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7200" i="0" strike="sngStrike" dirty="0"/>
              <a:t>Serverless would have</a:t>
            </a:r>
          </a:p>
          <a:p>
            <a:pPr>
              <a:buSzTx/>
            </a:pPr>
            <a:r>
              <a:rPr lang="en-US" sz="7200" i="0" strike="sngStrike" dirty="0"/>
              <a:t>saved ACME Insurance</a:t>
            </a:r>
          </a:p>
        </p:txBody>
      </p:sp>
    </p:spTree>
    <p:extLst>
      <p:ext uri="{BB962C8B-B14F-4D97-AF65-F5344CB8AC3E}">
        <p14:creationId xmlns:p14="http://schemas.microsoft.com/office/powerpoint/2010/main" val="12601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7336A4-BE74-6D48-94D7-9A5B2FBFF456}"/>
              </a:ext>
            </a:extLst>
          </p:cNvPr>
          <p:cNvSpPr txBox="1"/>
          <p:nvPr/>
        </p:nvSpPr>
        <p:spPr bwMode="auto">
          <a:xfrm>
            <a:off x="308052" y="1166842"/>
            <a:ext cx="11572720" cy="452431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7200" i="0" dirty="0"/>
              <a:t>Serverless would have</a:t>
            </a:r>
          </a:p>
          <a:p>
            <a:pPr>
              <a:buSzTx/>
            </a:pPr>
            <a:r>
              <a:rPr lang="en-US" sz="7200" i="0" dirty="0"/>
              <a:t>helped ACME Insurance fail</a:t>
            </a:r>
          </a:p>
          <a:p>
            <a:pPr>
              <a:buSzTx/>
            </a:pPr>
            <a:r>
              <a:rPr lang="en-US" sz="7200" i="0" dirty="0"/>
              <a:t>with less bad.</a:t>
            </a:r>
          </a:p>
        </p:txBody>
      </p:sp>
    </p:spTree>
    <p:extLst>
      <p:ext uri="{BB962C8B-B14F-4D97-AF65-F5344CB8AC3E}">
        <p14:creationId xmlns:p14="http://schemas.microsoft.com/office/powerpoint/2010/main" val="30565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b="1" dirty="0"/>
              <a:t>1) Reduced DevOps workload</a:t>
            </a:r>
          </a:p>
          <a:p>
            <a:endParaRPr lang="en-US" dirty="0"/>
          </a:p>
          <a:p>
            <a:r>
              <a:rPr lang="en-US" dirty="0"/>
              <a:t>2) Scalability</a:t>
            </a:r>
          </a:p>
          <a:p>
            <a:endParaRPr lang="en-US" dirty="0"/>
          </a:p>
          <a:p>
            <a:r>
              <a:rPr lang="en-US" dirty="0"/>
              <a:t>3) Pay as you go</a:t>
            </a:r>
          </a:p>
          <a:p>
            <a:endParaRPr lang="en-US" dirty="0"/>
          </a:p>
          <a:p>
            <a:r>
              <a:rPr lang="en-US"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3500382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
        <p:nvSpPr>
          <p:cNvPr id="5" name="TextBox 4">
            <a:extLst>
              <a:ext uri="{FF2B5EF4-FFF2-40B4-BE49-F238E27FC236}">
                <a16:creationId xmlns:a16="http://schemas.microsoft.com/office/drawing/2014/main" id="{D7483302-4D07-0B45-AE7B-C86A992C7C3A}"/>
              </a:ext>
            </a:extLst>
          </p:cNvPr>
          <p:cNvSpPr txBox="1"/>
          <p:nvPr/>
        </p:nvSpPr>
        <p:spPr bwMode="auto">
          <a:xfrm>
            <a:off x="853596" y="248344"/>
            <a:ext cx="10851304" cy="12003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7200" i="0" dirty="0"/>
              <a:t>👨‍💻 👩‍💻 🕰️ 👩‍💻 👨‍💻</a:t>
            </a:r>
          </a:p>
        </p:txBody>
      </p:sp>
      <p:cxnSp>
        <p:nvCxnSpPr>
          <p:cNvPr id="14" name="Straight Arrow Connector 13">
            <a:extLst>
              <a:ext uri="{FF2B5EF4-FFF2-40B4-BE49-F238E27FC236}">
                <a16:creationId xmlns:a16="http://schemas.microsoft.com/office/drawing/2014/main" id="{13C8A30E-FABB-FE46-A654-A83CBEE5B049}"/>
              </a:ext>
            </a:extLst>
          </p:cNvPr>
          <p:cNvCxnSpPr>
            <a:cxnSpLocks/>
          </p:cNvCxnSpPr>
          <p:nvPr/>
        </p:nvCxnSpPr>
        <p:spPr bwMode="auto">
          <a:xfrm flipH="1">
            <a:off x="6094412" y="1448673"/>
            <a:ext cx="169301" cy="1851118"/>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21187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b="1" dirty="0"/>
              <a:t>2) Scalability</a:t>
            </a:r>
          </a:p>
          <a:p>
            <a:endParaRPr lang="en-US" dirty="0"/>
          </a:p>
          <a:p>
            <a:r>
              <a:rPr lang="en-US" dirty="0"/>
              <a:t>3) Pay as you go</a:t>
            </a:r>
          </a:p>
          <a:p>
            <a:endParaRPr lang="en-US" dirty="0"/>
          </a:p>
          <a:p>
            <a:r>
              <a:rPr lang="en-US"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3948728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
        <p:nvSpPr>
          <p:cNvPr id="5" name="TextBox 4">
            <a:extLst>
              <a:ext uri="{FF2B5EF4-FFF2-40B4-BE49-F238E27FC236}">
                <a16:creationId xmlns:a16="http://schemas.microsoft.com/office/drawing/2014/main" id="{D7483302-4D07-0B45-AE7B-C86A992C7C3A}"/>
              </a:ext>
            </a:extLst>
          </p:cNvPr>
          <p:cNvSpPr txBox="1"/>
          <p:nvPr/>
        </p:nvSpPr>
        <p:spPr bwMode="auto">
          <a:xfrm>
            <a:off x="164483" y="430253"/>
            <a:ext cx="5785743" cy="12003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7200" i="0" dirty="0"/>
              <a:t>👨‍💻 👩‍💻 🕰️ 👩‍💻 👨‍💻</a:t>
            </a:r>
          </a:p>
        </p:txBody>
      </p:sp>
      <p:cxnSp>
        <p:nvCxnSpPr>
          <p:cNvPr id="14" name="Straight Arrow Connector 13">
            <a:extLst>
              <a:ext uri="{FF2B5EF4-FFF2-40B4-BE49-F238E27FC236}">
                <a16:creationId xmlns:a16="http://schemas.microsoft.com/office/drawing/2014/main" id="{13C8A30E-FABB-FE46-A654-A83CBEE5B049}"/>
              </a:ext>
            </a:extLst>
          </p:cNvPr>
          <p:cNvCxnSpPr>
            <a:cxnSpLocks/>
          </p:cNvCxnSpPr>
          <p:nvPr/>
        </p:nvCxnSpPr>
        <p:spPr bwMode="auto">
          <a:xfrm>
            <a:off x="4704595" y="1620269"/>
            <a:ext cx="1389818" cy="1679522"/>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
        <p:nvSpPr>
          <p:cNvPr id="10" name="TextBox 9">
            <a:extLst>
              <a:ext uri="{FF2B5EF4-FFF2-40B4-BE49-F238E27FC236}">
                <a16:creationId xmlns:a16="http://schemas.microsoft.com/office/drawing/2014/main" id="{1CC34BE4-BE8D-3346-A515-8DD48C4B3611}"/>
              </a:ext>
            </a:extLst>
          </p:cNvPr>
          <p:cNvSpPr txBox="1"/>
          <p:nvPr/>
        </p:nvSpPr>
        <p:spPr bwMode="auto">
          <a:xfrm>
            <a:off x="6999015" y="7544"/>
            <a:ext cx="5429692" cy="1631216"/>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000" i="0" dirty="0"/>
              <a:t>👱 💁 🙎 🤷 🧔 👴 👵 🧓 </a:t>
            </a:r>
          </a:p>
          <a:p>
            <a:pPr>
              <a:buSzTx/>
            </a:pPr>
            <a:r>
              <a:rPr lang="en-US" sz="4000" i="0" dirty="0"/>
              <a:t>👶 👧 👦 👪 🐘 🦁 🐯 🐻 </a:t>
            </a:r>
          </a:p>
        </p:txBody>
      </p:sp>
      <p:cxnSp>
        <p:nvCxnSpPr>
          <p:cNvPr id="15" name="Straight Arrow Connector 14">
            <a:extLst>
              <a:ext uri="{FF2B5EF4-FFF2-40B4-BE49-F238E27FC236}">
                <a16:creationId xmlns:a16="http://schemas.microsoft.com/office/drawing/2014/main" id="{B3351770-2425-3540-B199-788D1C48AAF0}"/>
              </a:ext>
            </a:extLst>
          </p:cNvPr>
          <p:cNvCxnSpPr>
            <a:cxnSpLocks/>
          </p:cNvCxnSpPr>
          <p:nvPr/>
        </p:nvCxnSpPr>
        <p:spPr bwMode="auto">
          <a:xfrm flipH="1">
            <a:off x="10226190" y="1571375"/>
            <a:ext cx="927453" cy="1857625"/>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19942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
        <p:nvSpPr>
          <p:cNvPr id="5" name="TextBox 4">
            <a:extLst>
              <a:ext uri="{FF2B5EF4-FFF2-40B4-BE49-F238E27FC236}">
                <a16:creationId xmlns:a16="http://schemas.microsoft.com/office/drawing/2014/main" id="{D7483302-4D07-0B45-AE7B-C86A992C7C3A}"/>
              </a:ext>
            </a:extLst>
          </p:cNvPr>
          <p:cNvSpPr txBox="1"/>
          <p:nvPr/>
        </p:nvSpPr>
        <p:spPr bwMode="auto">
          <a:xfrm>
            <a:off x="164483" y="430253"/>
            <a:ext cx="5785743" cy="12003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7200" i="0" dirty="0"/>
              <a:t>👨‍💻 👩‍💻 🕰️ 👩‍💻 👨‍💻</a:t>
            </a:r>
          </a:p>
        </p:txBody>
      </p:sp>
      <p:cxnSp>
        <p:nvCxnSpPr>
          <p:cNvPr id="14" name="Straight Arrow Connector 13">
            <a:extLst>
              <a:ext uri="{FF2B5EF4-FFF2-40B4-BE49-F238E27FC236}">
                <a16:creationId xmlns:a16="http://schemas.microsoft.com/office/drawing/2014/main" id="{13C8A30E-FABB-FE46-A654-A83CBEE5B049}"/>
              </a:ext>
            </a:extLst>
          </p:cNvPr>
          <p:cNvCxnSpPr>
            <a:cxnSpLocks/>
          </p:cNvCxnSpPr>
          <p:nvPr/>
        </p:nvCxnSpPr>
        <p:spPr bwMode="auto">
          <a:xfrm>
            <a:off x="4704595" y="1620269"/>
            <a:ext cx="1389818" cy="1679522"/>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
        <p:nvSpPr>
          <p:cNvPr id="10" name="TextBox 9">
            <a:extLst>
              <a:ext uri="{FF2B5EF4-FFF2-40B4-BE49-F238E27FC236}">
                <a16:creationId xmlns:a16="http://schemas.microsoft.com/office/drawing/2014/main" id="{1CC34BE4-BE8D-3346-A515-8DD48C4B3611}"/>
              </a:ext>
            </a:extLst>
          </p:cNvPr>
          <p:cNvSpPr txBox="1"/>
          <p:nvPr/>
        </p:nvSpPr>
        <p:spPr bwMode="auto">
          <a:xfrm>
            <a:off x="6999015" y="7544"/>
            <a:ext cx="5429692" cy="1631216"/>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000" i="0" dirty="0"/>
              <a:t>👱 💁 🙎 🤷 🧔 👴 👵 🧓 </a:t>
            </a:r>
          </a:p>
          <a:p>
            <a:pPr>
              <a:buSzTx/>
            </a:pPr>
            <a:r>
              <a:rPr lang="en-US" sz="4000" i="0" dirty="0"/>
              <a:t>👶 👧 👦 👪 🐘 🦁 🐯 🐻 </a:t>
            </a:r>
          </a:p>
        </p:txBody>
      </p:sp>
      <p:cxnSp>
        <p:nvCxnSpPr>
          <p:cNvPr id="15" name="Straight Arrow Connector 14">
            <a:extLst>
              <a:ext uri="{FF2B5EF4-FFF2-40B4-BE49-F238E27FC236}">
                <a16:creationId xmlns:a16="http://schemas.microsoft.com/office/drawing/2014/main" id="{B3351770-2425-3540-B199-788D1C48AAF0}"/>
              </a:ext>
            </a:extLst>
          </p:cNvPr>
          <p:cNvCxnSpPr>
            <a:cxnSpLocks/>
          </p:cNvCxnSpPr>
          <p:nvPr/>
        </p:nvCxnSpPr>
        <p:spPr bwMode="auto">
          <a:xfrm flipH="1">
            <a:off x="10226190" y="1571375"/>
            <a:ext cx="927453" cy="1857625"/>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209933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dirty="0"/>
              <a:t>2) Scalability</a:t>
            </a:r>
          </a:p>
          <a:p>
            <a:endParaRPr lang="en-US" dirty="0"/>
          </a:p>
          <a:p>
            <a:r>
              <a:rPr lang="en-US" b="1" dirty="0"/>
              <a:t>3) Pay as you go</a:t>
            </a:r>
          </a:p>
          <a:p>
            <a:endParaRPr lang="en-US" dirty="0"/>
          </a:p>
          <a:p>
            <a:r>
              <a:rPr lang="en-US"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41520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
        <p:nvSpPr>
          <p:cNvPr id="5" name="TextBox 4">
            <a:extLst>
              <a:ext uri="{FF2B5EF4-FFF2-40B4-BE49-F238E27FC236}">
                <a16:creationId xmlns:a16="http://schemas.microsoft.com/office/drawing/2014/main" id="{D7483302-4D07-0B45-AE7B-C86A992C7C3A}"/>
              </a:ext>
            </a:extLst>
          </p:cNvPr>
          <p:cNvSpPr txBox="1"/>
          <p:nvPr/>
        </p:nvSpPr>
        <p:spPr bwMode="auto">
          <a:xfrm>
            <a:off x="164483" y="430253"/>
            <a:ext cx="5785743" cy="12003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7200" i="0" dirty="0"/>
              <a:t>👨‍💻 👩‍💻 🕰️ 👩‍💻 👨‍💻</a:t>
            </a:r>
          </a:p>
        </p:txBody>
      </p:sp>
      <p:cxnSp>
        <p:nvCxnSpPr>
          <p:cNvPr id="14" name="Straight Arrow Connector 13">
            <a:extLst>
              <a:ext uri="{FF2B5EF4-FFF2-40B4-BE49-F238E27FC236}">
                <a16:creationId xmlns:a16="http://schemas.microsoft.com/office/drawing/2014/main" id="{13C8A30E-FABB-FE46-A654-A83CBEE5B049}"/>
              </a:ext>
            </a:extLst>
          </p:cNvPr>
          <p:cNvCxnSpPr>
            <a:cxnSpLocks/>
          </p:cNvCxnSpPr>
          <p:nvPr/>
        </p:nvCxnSpPr>
        <p:spPr bwMode="auto">
          <a:xfrm>
            <a:off x="4704595" y="1620269"/>
            <a:ext cx="1389818" cy="1679522"/>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
        <p:nvSpPr>
          <p:cNvPr id="10" name="TextBox 9">
            <a:extLst>
              <a:ext uri="{FF2B5EF4-FFF2-40B4-BE49-F238E27FC236}">
                <a16:creationId xmlns:a16="http://schemas.microsoft.com/office/drawing/2014/main" id="{1CC34BE4-BE8D-3346-A515-8DD48C4B3611}"/>
              </a:ext>
            </a:extLst>
          </p:cNvPr>
          <p:cNvSpPr txBox="1"/>
          <p:nvPr/>
        </p:nvSpPr>
        <p:spPr bwMode="auto">
          <a:xfrm>
            <a:off x="6999015" y="7544"/>
            <a:ext cx="5429692" cy="1631216"/>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000" i="0" dirty="0"/>
              <a:t>👱 💁 🙎 🤷 🧔 👴 👵 🧓 </a:t>
            </a:r>
          </a:p>
          <a:p>
            <a:pPr>
              <a:buSzTx/>
            </a:pPr>
            <a:r>
              <a:rPr lang="en-US" sz="4000" i="0" dirty="0"/>
              <a:t>👶 👧 👦 👪 🐘 🦁 🐯 🐻 </a:t>
            </a:r>
          </a:p>
        </p:txBody>
      </p:sp>
      <p:cxnSp>
        <p:nvCxnSpPr>
          <p:cNvPr id="15" name="Straight Arrow Connector 14">
            <a:extLst>
              <a:ext uri="{FF2B5EF4-FFF2-40B4-BE49-F238E27FC236}">
                <a16:creationId xmlns:a16="http://schemas.microsoft.com/office/drawing/2014/main" id="{B3351770-2425-3540-B199-788D1C48AAF0}"/>
              </a:ext>
            </a:extLst>
          </p:cNvPr>
          <p:cNvCxnSpPr>
            <a:cxnSpLocks/>
          </p:cNvCxnSpPr>
          <p:nvPr/>
        </p:nvCxnSpPr>
        <p:spPr bwMode="auto">
          <a:xfrm flipH="1">
            <a:off x="10226190" y="1571375"/>
            <a:ext cx="927453" cy="1857625"/>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
        <p:nvSpPr>
          <p:cNvPr id="7" name="TextBox 6">
            <a:extLst>
              <a:ext uri="{FF2B5EF4-FFF2-40B4-BE49-F238E27FC236}">
                <a16:creationId xmlns:a16="http://schemas.microsoft.com/office/drawing/2014/main" id="{5F704113-657C-A243-90BC-EF42E5E53531}"/>
              </a:ext>
            </a:extLst>
          </p:cNvPr>
          <p:cNvSpPr txBox="1"/>
          <p:nvPr/>
        </p:nvSpPr>
        <p:spPr bwMode="auto">
          <a:xfrm>
            <a:off x="5073394" y="5310042"/>
            <a:ext cx="3467617" cy="1200329"/>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7200" i="0" dirty="0"/>
              <a:t>💰 💸 🤑</a:t>
            </a:r>
          </a:p>
        </p:txBody>
      </p:sp>
      <p:cxnSp>
        <p:nvCxnSpPr>
          <p:cNvPr id="16" name="Straight Arrow Connector 15">
            <a:extLst>
              <a:ext uri="{FF2B5EF4-FFF2-40B4-BE49-F238E27FC236}">
                <a16:creationId xmlns:a16="http://schemas.microsoft.com/office/drawing/2014/main" id="{B9A96276-3001-724E-8B62-CFA6DF6EA931}"/>
              </a:ext>
            </a:extLst>
          </p:cNvPr>
          <p:cNvCxnSpPr>
            <a:cxnSpLocks/>
          </p:cNvCxnSpPr>
          <p:nvPr/>
        </p:nvCxnSpPr>
        <p:spPr bwMode="auto">
          <a:xfrm flipV="1">
            <a:off x="6807202" y="3745426"/>
            <a:ext cx="1346198" cy="1353851"/>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17050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dirty="0"/>
              <a:t>2) Scalability</a:t>
            </a:r>
          </a:p>
          <a:p>
            <a:endParaRPr lang="en-US" dirty="0"/>
          </a:p>
          <a:p>
            <a:r>
              <a:rPr lang="en-US" dirty="0"/>
              <a:t>3) Pay as you go</a:t>
            </a:r>
          </a:p>
          <a:p>
            <a:endParaRPr lang="en-US" dirty="0"/>
          </a:p>
          <a:p>
            <a:r>
              <a:rPr lang="en-US" b="1"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1886849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blue shirt&#10;&#10;Description automatically generated">
            <a:extLst>
              <a:ext uri="{FF2B5EF4-FFF2-40B4-BE49-F238E27FC236}">
                <a16:creationId xmlns:a16="http://schemas.microsoft.com/office/drawing/2014/main" id="{AACC03A8-7E54-F542-A13B-C457A2E2B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812" y="2314575"/>
            <a:ext cx="2235200" cy="2228850"/>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240AD091-D7B0-214A-AA58-607D9BE2F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37" y="473558"/>
            <a:ext cx="6079572" cy="1538892"/>
          </a:xfrm>
          <a:prstGeom prst="rect">
            <a:avLst/>
          </a:prstGeom>
        </p:spPr>
      </p:pic>
      <p:pic>
        <p:nvPicPr>
          <p:cNvPr id="9" name="Picture 8" descr="A drawing of a face&#10;&#10;Description automatically generated">
            <a:extLst>
              <a:ext uri="{FF2B5EF4-FFF2-40B4-BE49-F238E27FC236}">
                <a16:creationId xmlns:a16="http://schemas.microsoft.com/office/drawing/2014/main" id="{2A1C3145-1874-9249-886C-6146382D1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6008" y="635000"/>
            <a:ext cx="2794000" cy="2794000"/>
          </a:xfrm>
          <a:prstGeom prst="rect">
            <a:avLst/>
          </a:prstGeom>
        </p:spPr>
      </p:pic>
      <p:pic>
        <p:nvPicPr>
          <p:cNvPr id="11" name="Picture 10">
            <a:extLst>
              <a:ext uri="{FF2B5EF4-FFF2-40B4-BE49-F238E27FC236}">
                <a16:creationId xmlns:a16="http://schemas.microsoft.com/office/drawing/2014/main" id="{197C05EB-51F1-0141-AE71-F0A7D4838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303" y="3273720"/>
            <a:ext cx="2539410" cy="2539410"/>
          </a:xfrm>
          <a:prstGeom prst="rect">
            <a:avLst/>
          </a:prstGeom>
        </p:spPr>
      </p:pic>
    </p:spTree>
    <p:extLst>
      <p:ext uri="{BB962C8B-B14F-4D97-AF65-F5344CB8AC3E}">
        <p14:creationId xmlns:p14="http://schemas.microsoft.com/office/powerpoint/2010/main" val="3926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Tree>
    <p:extLst>
      <p:ext uri="{BB962C8B-B14F-4D97-AF65-F5344CB8AC3E}">
        <p14:creationId xmlns:p14="http://schemas.microsoft.com/office/powerpoint/2010/main" val="508798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1578588" y="3075009"/>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469256" y="2960202"/>
            <a:ext cx="783598" cy="632612"/>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
        <p:nvSpPr>
          <p:cNvPr id="10" name="TextBox 9">
            <a:extLst>
              <a:ext uri="{FF2B5EF4-FFF2-40B4-BE49-F238E27FC236}">
                <a16:creationId xmlns:a16="http://schemas.microsoft.com/office/drawing/2014/main" id="{A5A10B99-0E46-F540-A641-52C5EDD0D613}"/>
              </a:ext>
            </a:extLst>
          </p:cNvPr>
          <p:cNvSpPr txBox="1"/>
          <p:nvPr/>
        </p:nvSpPr>
        <p:spPr bwMode="auto">
          <a:xfrm>
            <a:off x="3497470" y="3070985"/>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solidFill>
                  <a:srgbClr val="FF0000"/>
                </a:solidFill>
              </a:rPr>
              <a:t>BL</a:t>
            </a:r>
          </a:p>
        </p:txBody>
      </p:sp>
      <p:sp>
        <p:nvSpPr>
          <p:cNvPr id="12" name="Rectangle 11">
            <a:extLst>
              <a:ext uri="{FF2B5EF4-FFF2-40B4-BE49-F238E27FC236}">
                <a16:creationId xmlns:a16="http://schemas.microsoft.com/office/drawing/2014/main" id="{6D678772-590E-C640-B276-73316AD30961}"/>
              </a:ext>
            </a:extLst>
          </p:cNvPr>
          <p:cNvSpPr/>
          <p:nvPr/>
        </p:nvSpPr>
        <p:spPr bwMode="auto">
          <a:xfrm>
            <a:off x="3388138" y="2956178"/>
            <a:ext cx="783598" cy="632612"/>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606B96D1-73A1-0F4B-84B6-5001308E7C08}"/>
              </a:ext>
            </a:extLst>
          </p:cNvPr>
          <p:cNvSpPr txBox="1"/>
          <p:nvPr/>
        </p:nvSpPr>
        <p:spPr bwMode="auto">
          <a:xfrm>
            <a:off x="3497470" y="3983221"/>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15" name="Rectangle 14">
            <a:extLst>
              <a:ext uri="{FF2B5EF4-FFF2-40B4-BE49-F238E27FC236}">
                <a16:creationId xmlns:a16="http://schemas.microsoft.com/office/drawing/2014/main" id="{55433187-FA92-1346-A43F-2E83EFCEA226}"/>
              </a:ext>
            </a:extLst>
          </p:cNvPr>
          <p:cNvSpPr/>
          <p:nvPr/>
        </p:nvSpPr>
        <p:spPr bwMode="auto">
          <a:xfrm>
            <a:off x="3388138" y="3868414"/>
            <a:ext cx="783598" cy="632612"/>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3DEE8FF3-8405-3249-9EDA-8D2617F5516B}"/>
              </a:ext>
            </a:extLst>
          </p:cNvPr>
          <p:cNvSpPr txBox="1"/>
          <p:nvPr/>
        </p:nvSpPr>
        <p:spPr bwMode="auto">
          <a:xfrm>
            <a:off x="2555384" y="3058406"/>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solidFill>
                  <a:srgbClr val="FF0000"/>
                </a:solidFill>
              </a:rPr>
              <a:t>BL</a:t>
            </a:r>
          </a:p>
        </p:txBody>
      </p:sp>
      <p:sp>
        <p:nvSpPr>
          <p:cNvPr id="17" name="Rectangle 16">
            <a:extLst>
              <a:ext uri="{FF2B5EF4-FFF2-40B4-BE49-F238E27FC236}">
                <a16:creationId xmlns:a16="http://schemas.microsoft.com/office/drawing/2014/main" id="{846DD1B6-9D3C-AA42-A946-D2E65D23F10D}"/>
              </a:ext>
            </a:extLst>
          </p:cNvPr>
          <p:cNvSpPr/>
          <p:nvPr/>
        </p:nvSpPr>
        <p:spPr bwMode="auto">
          <a:xfrm>
            <a:off x="2446052" y="2943599"/>
            <a:ext cx="783598" cy="632612"/>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B54AD294-3A2F-1544-A8C7-6A3A54610B02}"/>
              </a:ext>
            </a:extLst>
          </p:cNvPr>
          <p:cNvSpPr txBox="1"/>
          <p:nvPr/>
        </p:nvSpPr>
        <p:spPr bwMode="auto">
          <a:xfrm>
            <a:off x="2538029" y="3970658"/>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20" name="Rectangle 19">
            <a:extLst>
              <a:ext uri="{FF2B5EF4-FFF2-40B4-BE49-F238E27FC236}">
                <a16:creationId xmlns:a16="http://schemas.microsoft.com/office/drawing/2014/main" id="{AF2EAEDC-3654-3B47-972F-0D8D5BE69FD0}"/>
              </a:ext>
            </a:extLst>
          </p:cNvPr>
          <p:cNvSpPr/>
          <p:nvPr/>
        </p:nvSpPr>
        <p:spPr bwMode="auto">
          <a:xfrm>
            <a:off x="2428697" y="3855851"/>
            <a:ext cx="783598" cy="632612"/>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BC53D9F1-A064-CC47-A245-A8CF5CDAE86A}"/>
              </a:ext>
            </a:extLst>
          </p:cNvPr>
          <p:cNvSpPr txBox="1"/>
          <p:nvPr/>
        </p:nvSpPr>
        <p:spPr bwMode="auto">
          <a:xfrm>
            <a:off x="1578588" y="3974498"/>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22" name="Rectangle 21">
            <a:extLst>
              <a:ext uri="{FF2B5EF4-FFF2-40B4-BE49-F238E27FC236}">
                <a16:creationId xmlns:a16="http://schemas.microsoft.com/office/drawing/2014/main" id="{6D716B7E-7C50-4648-A95C-24B38A2BEC3C}"/>
              </a:ext>
            </a:extLst>
          </p:cNvPr>
          <p:cNvSpPr/>
          <p:nvPr/>
        </p:nvSpPr>
        <p:spPr bwMode="auto">
          <a:xfrm>
            <a:off x="1469256" y="3859691"/>
            <a:ext cx="783598" cy="632612"/>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4F01508E-BBF2-4748-AF4A-0EEF03BC38C8}"/>
              </a:ext>
            </a:extLst>
          </p:cNvPr>
          <p:cNvSpPr txBox="1"/>
          <p:nvPr/>
        </p:nvSpPr>
        <p:spPr bwMode="auto">
          <a:xfrm>
            <a:off x="4468144" y="3070985"/>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24" name="Rectangle 23">
            <a:extLst>
              <a:ext uri="{FF2B5EF4-FFF2-40B4-BE49-F238E27FC236}">
                <a16:creationId xmlns:a16="http://schemas.microsoft.com/office/drawing/2014/main" id="{705E0963-9CAF-084C-A6D1-8D0EC2EB4D60}"/>
              </a:ext>
            </a:extLst>
          </p:cNvPr>
          <p:cNvSpPr/>
          <p:nvPr/>
        </p:nvSpPr>
        <p:spPr bwMode="auto">
          <a:xfrm>
            <a:off x="4358812" y="2956178"/>
            <a:ext cx="783598" cy="632612"/>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A82BD6A6-31EA-D54E-BC68-909B041184B9}"/>
              </a:ext>
            </a:extLst>
          </p:cNvPr>
          <p:cNvSpPr txBox="1"/>
          <p:nvPr/>
        </p:nvSpPr>
        <p:spPr bwMode="auto">
          <a:xfrm>
            <a:off x="4450789" y="3983221"/>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solidFill>
                  <a:srgbClr val="FF0000"/>
                </a:solidFill>
              </a:rPr>
              <a:t>BL</a:t>
            </a:r>
          </a:p>
        </p:txBody>
      </p:sp>
      <p:sp>
        <p:nvSpPr>
          <p:cNvPr id="26" name="Rectangle 25">
            <a:extLst>
              <a:ext uri="{FF2B5EF4-FFF2-40B4-BE49-F238E27FC236}">
                <a16:creationId xmlns:a16="http://schemas.microsoft.com/office/drawing/2014/main" id="{E5442983-CBF8-AE4A-B1BD-64C8B62B82F8}"/>
              </a:ext>
            </a:extLst>
          </p:cNvPr>
          <p:cNvSpPr/>
          <p:nvPr/>
        </p:nvSpPr>
        <p:spPr bwMode="auto">
          <a:xfrm>
            <a:off x="4341457" y="3868414"/>
            <a:ext cx="783598" cy="632612"/>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01945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dirty="0"/>
              <a:t>2) Scalability</a:t>
            </a:r>
          </a:p>
          <a:p>
            <a:endParaRPr lang="en-US" dirty="0"/>
          </a:p>
          <a:p>
            <a:r>
              <a:rPr lang="en-US" dirty="0"/>
              <a:t>3) Pay as you go</a:t>
            </a:r>
          </a:p>
          <a:p>
            <a:endParaRPr lang="en-US" dirty="0"/>
          </a:p>
          <a:p>
            <a:r>
              <a:rPr lang="en-US" dirty="0"/>
              <a:t>4) Decoupled business logic</a:t>
            </a:r>
          </a:p>
          <a:p>
            <a:endParaRPr lang="en-US" dirty="0"/>
          </a:p>
          <a:p>
            <a:r>
              <a:rPr lang="en-US" b="1"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2487847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solidFill>
                  <a:srgbClr val="FF0000"/>
                </a:solidFill>
              </a:rPr>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Tree>
    <p:extLst>
      <p:ext uri="{BB962C8B-B14F-4D97-AF65-F5344CB8AC3E}">
        <p14:creationId xmlns:p14="http://schemas.microsoft.com/office/powerpoint/2010/main" val="69662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solidFill>
                  <a:srgbClr val="FF0000"/>
                </a:solidFill>
              </a:rPr>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solidFill>
                  <a:srgbClr val="FF0000"/>
                </a:solidFill>
              </a:rPr>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Tree>
    <p:extLst>
      <p:ext uri="{BB962C8B-B14F-4D97-AF65-F5344CB8AC3E}">
        <p14:creationId xmlns:p14="http://schemas.microsoft.com/office/powerpoint/2010/main" val="3269884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solidFill>
                  <a:srgbClr val="FF0000"/>
                </a:solidFill>
              </a:rPr>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2"/>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2"/>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120262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C310-65DD-AD4D-869F-226911865882}"/>
              </a:ext>
            </a:extLst>
          </p:cNvPr>
          <p:cNvSpPr>
            <a:spLocks noGrp="1"/>
          </p:cNvSpPr>
          <p:nvPr>
            <p:ph type="title"/>
          </p:nvPr>
        </p:nvSpPr>
        <p:spPr>
          <a:xfrm>
            <a:off x="323036" y="329560"/>
            <a:ext cx="10948387" cy="590931"/>
          </a:xfrm>
        </p:spPr>
        <p:txBody>
          <a:bodyPr/>
          <a:lstStyle/>
          <a:p>
            <a:r>
              <a:rPr lang="en-US" dirty="0"/>
              <a:t>5 Benefits of Serverless</a:t>
            </a:r>
          </a:p>
        </p:txBody>
      </p:sp>
      <p:sp>
        <p:nvSpPr>
          <p:cNvPr id="3" name="Content Placeholder 2">
            <a:extLst>
              <a:ext uri="{FF2B5EF4-FFF2-40B4-BE49-F238E27FC236}">
                <a16:creationId xmlns:a16="http://schemas.microsoft.com/office/drawing/2014/main" id="{5054BC03-3C07-A649-9777-AF1BBAB78B5F}"/>
              </a:ext>
            </a:extLst>
          </p:cNvPr>
          <p:cNvSpPr>
            <a:spLocks noGrp="1"/>
          </p:cNvSpPr>
          <p:nvPr>
            <p:ph idx="1"/>
          </p:nvPr>
        </p:nvSpPr>
        <p:spPr>
          <a:xfrm>
            <a:off x="1642135" y="1273159"/>
            <a:ext cx="6840880" cy="5172075"/>
          </a:xfrm>
        </p:spPr>
        <p:txBody>
          <a:bodyPr/>
          <a:lstStyle/>
          <a:p>
            <a:r>
              <a:rPr lang="en-US" dirty="0"/>
              <a:t>1) Reduced DevOps workload</a:t>
            </a:r>
          </a:p>
          <a:p>
            <a:endParaRPr lang="en-US" dirty="0"/>
          </a:p>
          <a:p>
            <a:r>
              <a:rPr lang="en-US" dirty="0"/>
              <a:t>2) Scalability</a:t>
            </a:r>
          </a:p>
          <a:p>
            <a:endParaRPr lang="en-US" dirty="0"/>
          </a:p>
          <a:p>
            <a:r>
              <a:rPr lang="en-US" dirty="0"/>
              <a:t>3) Pay as you go</a:t>
            </a:r>
          </a:p>
          <a:p>
            <a:endParaRPr lang="en-US" dirty="0"/>
          </a:p>
          <a:p>
            <a:r>
              <a:rPr lang="en-US" dirty="0"/>
              <a:t>4) Decoupled business logic</a:t>
            </a:r>
          </a:p>
          <a:p>
            <a:endParaRPr lang="en-US" dirty="0"/>
          </a:p>
          <a:p>
            <a:r>
              <a:rPr lang="en-US" dirty="0"/>
              <a:t>5) Quick deployments and updates</a:t>
            </a:r>
          </a:p>
        </p:txBody>
      </p:sp>
      <p:sp>
        <p:nvSpPr>
          <p:cNvPr id="5" name="TextBox 4">
            <a:extLst>
              <a:ext uri="{FF2B5EF4-FFF2-40B4-BE49-F238E27FC236}">
                <a16:creationId xmlns:a16="http://schemas.microsoft.com/office/drawing/2014/main" id="{05C636A5-E026-D844-9C3E-B92D3CEAB7B5}"/>
              </a:ext>
            </a:extLst>
          </p:cNvPr>
          <p:cNvSpPr txBox="1"/>
          <p:nvPr/>
        </p:nvSpPr>
        <p:spPr bwMode="auto">
          <a:xfrm>
            <a:off x="764972" y="3297989"/>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7F5BB100-1AAC-9B47-BA4D-C6036E341EE0}"/>
              </a:ext>
            </a:extLst>
          </p:cNvPr>
          <p:cNvSpPr txBox="1"/>
          <p:nvPr/>
        </p:nvSpPr>
        <p:spPr bwMode="auto">
          <a:xfrm>
            <a:off x="764973" y="2237468"/>
            <a:ext cx="877163"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84121938-F154-2246-BDC9-E88A568D348E}"/>
              </a:ext>
            </a:extLst>
          </p:cNvPr>
          <p:cNvSpPr txBox="1"/>
          <p:nvPr/>
        </p:nvSpPr>
        <p:spPr bwMode="auto">
          <a:xfrm>
            <a:off x="764970" y="4358510"/>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8" name="TextBox 7">
            <a:extLst>
              <a:ext uri="{FF2B5EF4-FFF2-40B4-BE49-F238E27FC236}">
                <a16:creationId xmlns:a16="http://schemas.microsoft.com/office/drawing/2014/main" id="{379AA004-5385-4444-BCAF-10A738C5F14F}"/>
              </a:ext>
            </a:extLst>
          </p:cNvPr>
          <p:cNvSpPr txBox="1"/>
          <p:nvPr/>
        </p:nvSpPr>
        <p:spPr bwMode="auto">
          <a:xfrm>
            <a:off x="764972" y="541903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9" name="TextBox 8">
            <a:extLst>
              <a:ext uri="{FF2B5EF4-FFF2-40B4-BE49-F238E27FC236}">
                <a16:creationId xmlns:a16="http://schemas.microsoft.com/office/drawing/2014/main" id="{4D452232-8C64-6740-BF14-D16D2527330B}"/>
              </a:ext>
            </a:extLst>
          </p:cNvPr>
          <p:cNvSpPr txBox="1"/>
          <p:nvPr/>
        </p:nvSpPr>
        <p:spPr bwMode="auto">
          <a:xfrm>
            <a:off x="764972" y="117694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77710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dirty="0"/>
              <a:t>1) Pricing is not transparent, and can fluctuate</a:t>
            </a:r>
          </a:p>
          <a:p>
            <a:endParaRPr lang="en-US" dirty="0"/>
          </a:p>
          <a:p>
            <a:r>
              <a:rPr lang="en-US" dirty="0"/>
              <a:t>2) Risk of vendor lock in</a:t>
            </a:r>
          </a:p>
          <a:p>
            <a:endParaRPr lang="en-US" dirty="0"/>
          </a:p>
          <a:p>
            <a:r>
              <a:rPr lang="en-US"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4215576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b="1" dirty="0"/>
              <a:t>1) Pricing is not transparent, and can fluctuate</a:t>
            </a:r>
          </a:p>
          <a:p>
            <a:endParaRPr lang="en-US" dirty="0"/>
          </a:p>
          <a:p>
            <a:r>
              <a:rPr lang="en-US" dirty="0"/>
              <a:t>2) Risk of vendor lock in</a:t>
            </a:r>
          </a:p>
          <a:p>
            <a:endParaRPr lang="en-US" dirty="0"/>
          </a:p>
          <a:p>
            <a:r>
              <a:rPr lang="en-US"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824490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8676140-08BF-AF47-A7D9-425D09E7B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007" y="425973"/>
            <a:ext cx="8304810" cy="5687748"/>
          </a:xfrm>
          <a:prstGeom prst="rect">
            <a:avLst/>
          </a:prstGeom>
        </p:spPr>
      </p:pic>
    </p:spTree>
    <p:extLst>
      <p:ext uri="{BB962C8B-B14F-4D97-AF65-F5344CB8AC3E}">
        <p14:creationId xmlns:p14="http://schemas.microsoft.com/office/powerpoint/2010/main" val="2307432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96F79-CB01-5240-91A1-D065F884DE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9586" y="1961105"/>
            <a:ext cx="6389652" cy="2935790"/>
          </a:xfrm>
          <a:prstGeom prst="rect">
            <a:avLst/>
          </a:prstGeom>
        </p:spPr>
      </p:pic>
    </p:spTree>
    <p:extLst>
      <p:ext uri="{BB962C8B-B14F-4D97-AF65-F5344CB8AC3E}">
        <p14:creationId xmlns:p14="http://schemas.microsoft.com/office/powerpoint/2010/main" val="2967973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908E606-88C0-6449-9B30-638DEC60A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2431"/>
            <a:ext cx="12188825" cy="2553137"/>
          </a:xfrm>
          <a:prstGeom prst="rect">
            <a:avLst/>
          </a:prstGeom>
        </p:spPr>
      </p:pic>
    </p:spTree>
    <p:extLst>
      <p:ext uri="{BB962C8B-B14F-4D97-AF65-F5344CB8AC3E}">
        <p14:creationId xmlns:p14="http://schemas.microsoft.com/office/powerpoint/2010/main" val="3994110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FD4A4B0-91F3-C643-B863-E4D0AABED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143" y="0"/>
            <a:ext cx="9290538" cy="6858000"/>
          </a:xfrm>
          <a:prstGeom prst="rect">
            <a:avLst/>
          </a:prstGeom>
        </p:spPr>
      </p:pic>
    </p:spTree>
    <p:extLst>
      <p:ext uri="{BB962C8B-B14F-4D97-AF65-F5344CB8AC3E}">
        <p14:creationId xmlns:p14="http://schemas.microsoft.com/office/powerpoint/2010/main" val="1159104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7901349-6E2A-9141-9863-7C5AE0E04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089" y="598282"/>
            <a:ext cx="8498645" cy="5661435"/>
          </a:xfrm>
          <a:prstGeom prst="rect">
            <a:avLst/>
          </a:prstGeom>
        </p:spPr>
      </p:pic>
    </p:spTree>
    <p:extLst>
      <p:ext uri="{BB962C8B-B14F-4D97-AF65-F5344CB8AC3E}">
        <p14:creationId xmlns:p14="http://schemas.microsoft.com/office/powerpoint/2010/main" val="2117974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97FD15F-EC61-6F42-A7D8-68D839987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834" y="0"/>
            <a:ext cx="9381157" cy="6858000"/>
          </a:xfrm>
          <a:prstGeom prst="rect">
            <a:avLst/>
          </a:prstGeom>
        </p:spPr>
      </p:pic>
    </p:spTree>
    <p:extLst>
      <p:ext uri="{BB962C8B-B14F-4D97-AF65-F5344CB8AC3E}">
        <p14:creationId xmlns:p14="http://schemas.microsoft.com/office/powerpoint/2010/main" val="3734715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dirty="0"/>
              <a:t>1) Pricing is not transparent, and can fluctuate</a:t>
            </a:r>
          </a:p>
          <a:p>
            <a:endParaRPr lang="en-US" dirty="0"/>
          </a:p>
          <a:p>
            <a:r>
              <a:rPr lang="en-US" dirty="0"/>
              <a:t>2) Risk of vendor lock in</a:t>
            </a:r>
          </a:p>
          <a:p>
            <a:endParaRPr lang="en-US" dirty="0"/>
          </a:p>
          <a:p>
            <a:r>
              <a:rPr lang="en-US"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2853719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dirty="0"/>
              <a:t>1) Pricing is not transparent, and can fluctuate</a:t>
            </a:r>
          </a:p>
          <a:p>
            <a:endParaRPr lang="en-US" dirty="0"/>
          </a:p>
          <a:p>
            <a:r>
              <a:rPr lang="en-US" b="1" dirty="0"/>
              <a:t>2) Risk of vendor lock in</a:t>
            </a:r>
          </a:p>
          <a:p>
            <a:endParaRPr lang="en-US" dirty="0"/>
          </a:p>
          <a:p>
            <a:r>
              <a:rPr lang="en-US"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820008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spTree>
    <p:extLst>
      <p:ext uri="{BB962C8B-B14F-4D97-AF65-F5344CB8AC3E}">
        <p14:creationId xmlns:p14="http://schemas.microsoft.com/office/powerpoint/2010/main" val="1321292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3"/>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3"/>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3"/>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20308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3"/>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3"/>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3"/>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accent6"/>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17214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dirty="0"/>
              <a:t>1) Pricing is not transparent, and can fluctuate</a:t>
            </a:r>
          </a:p>
          <a:p>
            <a:endParaRPr lang="en-US" dirty="0"/>
          </a:p>
          <a:p>
            <a:r>
              <a:rPr lang="en-US" dirty="0"/>
              <a:t>2) Risk of vendor lock in</a:t>
            </a:r>
          </a:p>
          <a:p>
            <a:endParaRPr lang="en-US" dirty="0"/>
          </a:p>
          <a:p>
            <a:r>
              <a:rPr lang="en-US"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51545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1C04B-8149-AF46-B1E5-B11E6731E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04" y="287078"/>
            <a:ext cx="5851875" cy="3955311"/>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1F2040B-7740-7F4F-8F47-92462A4CA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53" y="287078"/>
            <a:ext cx="7917468" cy="4813530"/>
          </a:xfrm>
          <a:prstGeom prst="rect">
            <a:avLst/>
          </a:prstGeom>
        </p:spPr>
      </p:pic>
      <p:pic>
        <p:nvPicPr>
          <p:cNvPr id="7" name="Picture 6" descr="A picture containing outdoor, text, clipart&#10;&#10;Description automatically generated">
            <a:extLst>
              <a:ext uri="{FF2B5EF4-FFF2-40B4-BE49-F238E27FC236}">
                <a16:creationId xmlns:a16="http://schemas.microsoft.com/office/drawing/2014/main" id="{56948F95-EB6D-DA4A-A102-6C46C698A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104" y="2449076"/>
            <a:ext cx="11024552" cy="3817103"/>
          </a:xfrm>
          <a:prstGeom prst="rect">
            <a:avLst/>
          </a:prstGeom>
        </p:spPr>
      </p:pic>
      <p:pic>
        <p:nvPicPr>
          <p:cNvPr id="11" name="Picture 10" descr="A close up of a map&#10;&#10;Description automatically generated">
            <a:extLst>
              <a:ext uri="{FF2B5EF4-FFF2-40B4-BE49-F238E27FC236}">
                <a16:creationId xmlns:a16="http://schemas.microsoft.com/office/drawing/2014/main" id="{BEA99CA3-2105-5C43-8F1E-8CD897E8A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808" y="881126"/>
            <a:ext cx="8102600" cy="4559300"/>
          </a:xfrm>
          <a:prstGeom prst="rect">
            <a:avLst/>
          </a:prstGeom>
        </p:spPr>
      </p:pic>
      <p:sp>
        <p:nvSpPr>
          <p:cNvPr id="12" name="TextBox 11">
            <a:extLst>
              <a:ext uri="{FF2B5EF4-FFF2-40B4-BE49-F238E27FC236}">
                <a16:creationId xmlns:a16="http://schemas.microsoft.com/office/drawing/2014/main" id="{ED2C3BB3-EF9C-A045-B91B-9EBA01B12502}"/>
              </a:ext>
            </a:extLst>
          </p:cNvPr>
          <p:cNvSpPr txBox="1"/>
          <p:nvPr/>
        </p:nvSpPr>
        <p:spPr bwMode="auto">
          <a:xfrm>
            <a:off x="1552465" y="1962844"/>
            <a:ext cx="3172492" cy="58477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200" i="0" dirty="0">
                <a:solidFill>
                  <a:schemeClr val="accent6"/>
                </a:solidFill>
              </a:rPr>
              <a:t>lol simple</a:t>
            </a:r>
          </a:p>
        </p:txBody>
      </p:sp>
      <p:cxnSp>
        <p:nvCxnSpPr>
          <p:cNvPr id="14" name="Straight Arrow Connector 13">
            <a:extLst>
              <a:ext uri="{FF2B5EF4-FFF2-40B4-BE49-F238E27FC236}">
                <a16:creationId xmlns:a16="http://schemas.microsoft.com/office/drawing/2014/main" id="{4B7E6392-3680-F340-9DE2-8F36723B88A8}"/>
              </a:ext>
            </a:extLst>
          </p:cNvPr>
          <p:cNvCxnSpPr>
            <a:cxnSpLocks/>
          </p:cNvCxnSpPr>
          <p:nvPr/>
        </p:nvCxnSpPr>
        <p:spPr bwMode="auto">
          <a:xfrm flipH="1" flipV="1">
            <a:off x="2883937" y="1482749"/>
            <a:ext cx="509548" cy="604089"/>
          </a:xfrm>
          <a:prstGeom prst="straightConnector1">
            <a:avLst/>
          </a:prstGeom>
          <a:solidFill>
            <a:schemeClr val="accent1"/>
          </a:solidFill>
          <a:ln w="76200" cap="flat" cmpd="sng" algn="ctr">
            <a:solidFill>
              <a:schemeClr val="accent6"/>
            </a:solidFill>
            <a:prstDash val="solid"/>
            <a:round/>
            <a:headEnd type="none" w="med" len="med"/>
            <a:tailEnd type="triangle"/>
          </a:ln>
          <a:effectLst/>
        </p:spPr>
      </p:cxnSp>
      <p:pic>
        <p:nvPicPr>
          <p:cNvPr id="20" name="Picture 19">
            <a:extLst>
              <a:ext uri="{FF2B5EF4-FFF2-40B4-BE49-F238E27FC236}">
                <a16:creationId xmlns:a16="http://schemas.microsoft.com/office/drawing/2014/main" id="{39E16B12-5FE1-DE47-9E2D-F977EAB39D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489" y="0"/>
            <a:ext cx="7901237" cy="6858000"/>
          </a:xfrm>
          <a:prstGeom prst="rect">
            <a:avLst/>
          </a:prstGeom>
        </p:spPr>
      </p:pic>
    </p:spTree>
    <p:extLst>
      <p:ext uri="{BB962C8B-B14F-4D97-AF65-F5344CB8AC3E}">
        <p14:creationId xmlns:p14="http://schemas.microsoft.com/office/powerpoint/2010/main" val="2967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9068098" cy="5172075"/>
          </a:xfrm>
        </p:spPr>
        <p:txBody>
          <a:bodyPr/>
          <a:lstStyle/>
          <a:p>
            <a:r>
              <a:rPr lang="en-US" dirty="0"/>
              <a:t>1) Pricing is not transparent, and can fluctuate</a:t>
            </a:r>
          </a:p>
          <a:p>
            <a:endParaRPr lang="en-US" dirty="0"/>
          </a:p>
          <a:p>
            <a:r>
              <a:rPr lang="en-US" dirty="0"/>
              <a:t>2) Risk of vendor lock in</a:t>
            </a:r>
          </a:p>
          <a:p>
            <a:endParaRPr lang="en-US" dirty="0"/>
          </a:p>
          <a:p>
            <a:r>
              <a:rPr lang="en-US" b="1"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841052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2"/>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2"/>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77972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dirty="0"/>
              <a:t>1) Pricing is not transparent, and can fluctuate</a:t>
            </a:r>
          </a:p>
          <a:p>
            <a:endParaRPr lang="en-US" dirty="0"/>
          </a:p>
          <a:p>
            <a:r>
              <a:rPr lang="en-US" dirty="0"/>
              <a:t>2) Risk of vendor lock in</a:t>
            </a:r>
          </a:p>
          <a:p>
            <a:endParaRPr lang="en-US" dirty="0"/>
          </a:p>
          <a:p>
            <a:r>
              <a:rPr lang="en-US" dirty="0"/>
              <a:t>3) Debugging and troubleshooting can be painful</a:t>
            </a:r>
          </a:p>
          <a:p>
            <a:endParaRPr lang="en-US" dirty="0"/>
          </a:p>
          <a:p>
            <a:r>
              <a:rPr lang="en-US"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2996168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896-96C8-3646-B841-D649B11DE6A3}"/>
              </a:ext>
            </a:extLst>
          </p:cNvPr>
          <p:cNvSpPr>
            <a:spLocks noGrp="1"/>
          </p:cNvSpPr>
          <p:nvPr>
            <p:ph type="title"/>
          </p:nvPr>
        </p:nvSpPr>
        <p:spPr/>
        <p:txBody>
          <a:bodyPr/>
          <a:lstStyle/>
          <a:p>
            <a:r>
              <a:rPr lang="en-US" dirty="0"/>
              <a:t>Downsides to Serverless </a:t>
            </a:r>
          </a:p>
        </p:txBody>
      </p:sp>
      <p:sp>
        <p:nvSpPr>
          <p:cNvPr id="3" name="Content Placeholder 2">
            <a:extLst>
              <a:ext uri="{FF2B5EF4-FFF2-40B4-BE49-F238E27FC236}">
                <a16:creationId xmlns:a16="http://schemas.microsoft.com/office/drawing/2014/main" id="{FB730E75-C831-474F-86A0-B39E51C8FD32}"/>
              </a:ext>
            </a:extLst>
          </p:cNvPr>
          <p:cNvSpPr>
            <a:spLocks noGrp="1"/>
          </p:cNvSpPr>
          <p:nvPr>
            <p:ph idx="1"/>
          </p:nvPr>
        </p:nvSpPr>
        <p:spPr>
          <a:xfrm>
            <a:off x="1311578" y="1685925"/>
            <a:ext cx="8499687" cy="5172075"/>
          </a:xfrm>
        </p:spPr>
        <p:txBody>
          <a:bodyPr/>
          <a:lstStyle/>
          <a:p>
            <a:r>
              <a:rPr lang="en-US" dirty="0"/>
              <a:t>1) Pricing is not transparent, and can fluctuate</a:t>
            </a:r>
          </a:p>
          <a:p>
            <a:endParaRPr lang="en-US" dirty="0"/>
          </a:p>
          <a:p>
            <a:r>
              <a:rPr lang="en-US" dirty="0"/>
              <a:t>2) Risk of vendor lock in</a:t>
            </a:r>
          </a:p>
          <a:p>
            <a:endParaRPr lang="en-US" dirty="0"/>
          </a:p>
          <a:p>
            <a:r>
              <a:rPr lang="en-US" dirty="0"/>
              <a:t>3) Debugging and troubleshooting can be painful</a:t>
            </a:r>
          </a:p>
          <a:p>
            <a:endParaRPr lang="en-US" dirty="0"/>
          </a:p>
          <a:p>
            <a:r>
              <a:rPr lang="en-US" b="1" dirty="0"/>
              <a:t>4) Hard to leverage legacy &amp; on-premise data</a:t>
            </a:r>
          </a:p>
        </p:txBody>
      </p:sp>
      <p:sp>
        <p:nvSpPr>
          <p:cNvPr id="4" name="TextBox 3">
            <a:extLst>
              <a:ext uri="{FF2B5EF4-FFF2-40B4-BE49-F238E27FC236}">
                <a16:creationId xmlns:a16="http://schemas.microsoft.com/office/drawing/2014/main" id="{F31749D4-FADA-7C4C-928C-DACFF7411ADF}"/>
              </a:ext>
            </a:extLst>
          </p:cNvPr>
          <p:cNvSpPr txBox="1"/>
          <p:nvPr/>
        </p:nvSpPr>
        <p:spPr bwMode="auto">
          <a:xfrm>
            <a:off x="434414" y="1560007"/>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5" name="TextBox 4">
            <a:extLst>
              <a:ext uri="{FF2B5EF4-FFF2-40B4-BE49-F238E27FC236}">
                <a16:creationId xmlns:a16="http://schemas.microsoft.com/office/drawing/2014/main" id="{8DA7345B-68D4-AF49-90B0-66A19C20902F}"/>
              </a:ext>
            </a:extLst>
          </p:cNvPr>
          <p:cNvSpPr txBox="1"/>
          <p:nvPr/>
        </p:nvSpPr>
        <p:spPr bwMode="auto">
          <a:xfrm>
            <a:off x="434414" y="3696601"/>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6" name="TextBox 5">
            <a:extLst>
              <a:ext uri="{FF2B5EF4-FFF2-40B4-BE49-F238E27FC236}">
                <a16:creationId xmlns:a16="http://schemas.microsoft.com/office/drawing/2014/main" id="{0F0241CD-3F4B-674C-907D-AFC73396C89C}"/>
              </a:ext>
            </a:extLst>
          </p:cNvPr>
          <p:cNvSpPr txBox="1"/>
          <p:nvPr/>
        </p:nvSpPr>
        <p:spPr bwMode="auto">
          <a:xfrm>
            <a:off x="434413" y="4815635"/>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
        <p:nvSpPr>
          <p:cNvPr id="7" name="TextBox 6">
            <a:extLst>
              <a:ext uri="{FF2B5EF4-FFF2-40B4-BE49-F238E27FC236}">
                <a16:creationId xmlns:a16="http://schemas.microsoft.com/office/drawing/2014/main" id="{C3B987FF-1A4E-2344-A400-DA10AA498F66}"/>
              </a:ext>
            </a:extLst>
          </p:cNvPr>
          <p:cNvSpPr txBox="1"/>
          <p:nvPr/>
        </p:nvSpPr>
        <p:spPr bwMode="auto">
          <a:xfrm>
            <a:off x="434414" y="2628304"/>
            <a:ext cx="877164" cy="92333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5400" i="0" dirty="0"/>
              <a:t>🔒</a:t>
            </a:r>
          </a:p>
        </p:txBody>
      </p:sp>
    </p:spTree>
    <p:extLst>
      <p:ext uri="{BB962C8B-B14F-4D97-AF65-F5344CB8AC3E}">
        <p14:creationId xmlns:p14="http://schemas.microsoft.com/office/powerpoint/2010/main" val="4173946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2"/>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2"/>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24" name="Picture 23">
            <a:extLst>
              <a:ext uri="{FF2B5EF4-FFF2-40B4-BE49-F238E27FC236}">
                <a16:creationId xmlns:a16="http://schemas.microsoft.com/office/drawing/2014/main" id="{46BC3982-A9B6-B54F-8630-CBB678E2C677}"/>
              </a:ext>
            </a:extLst>
          </p:cNvPr>
          <p:cNvPicPr>
            <a:picLocks noChangeAspect="1"/>
          </p:cNvPicPr>
          <p:nvPr/>
        </p:nvPicPr>
        <p:blipFill>
          <a:blip r:embed="rId3"/>
          <a:stretch>
            <a:fillRect/>
          </a:stretch>
        </p:blipFill>
        <p:spPr>
          <a:xfrm>
            <a:off x="265656" y="805393"/>
            <a:ext cx="1016000" cy="1549400"/>
          </a:xfrm>
          <a:prstGeom prst="rect">
            <a:avLst/>
          </a:prstGeom>
        </p:spPr>
      </p:pic>
    </p:spTree>
    <p:extLst>
      <p:ext uri="{BB962C8B-B14F-4D97-AF65-F5344CB8AC3E}">
        <p14:creationId xmlns:p14="http://schemas.microsoft.com/office/powerpoint/2010/main" val="3046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342753" y="320468"/>
            <a:ext cx="9548901" cy="586087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7809985" y="2442480"/>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10390" y="4744611"/>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896079" y="4239886"/>
            <a:ext cx="1189994"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F1AA040D-92B5-4748-A4CA-CD64B58F2469}"/>
              </a:ext>
            </a:extLst>
          </p:cNvPr>
          <p:cNvSpPr txBox="1"/>
          <p:nvPr/>
        </p:nvSpPr>
        <p:spPr bwMode="auto">
          <a:xfrm>
            <a:off x="7429606" y="3910575"/>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7073586" y="3460863"/>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24" name="Picture 23">
            <a:extLst>
              <a:ext uri="{FF2B5EF4-FFF2-40B4-BE49-F238E27FC236}">
                <a16:creationId xmlns:a16="http://schemas.microsoft.com/office/drawing/2014/main" id="{46BC3982-A9B6-B54F-8630-CBB678E2C677}"/>
              </a:ext>
            </a:extLst>
          </p:cNvPr>
          <p:cNvPicPr>
            <a:picLocks noChangeAspect="1"/>
          </p:cNvPicPr>
          <p:nvPr/>
        </p:nvPicPr>
        <p:blipFill>
          <a:blip r:embed="rId2"/>
          <a:stretch>
            <a:fillRect/>
          </a:stretch>
        </p:blipFill>
        <p:spPr>
          <a:xfrm>
            <a:off x="2070072" y="1449003"/>
            <a:ext cx="1016000" cy="1549400"/>
          </a:xfrm>
          <a:prstGeom prst="rect">
            <a:avLst/>
          </a:prstGeom>
        </p:spPr>
      </p:pic>
      <p:sp>
        <p:nvSpPr>
          <p:cNvPr id="26" name="TextBox 25">
            <a:extLst>
              <a:ext uri="{FF2B5EF4-FFF2-40B4-BE49-F238E27FC236}">
                <a16:creationId xmlns:a16="http://schemas.microsoft.com/office/drawing/2014/main" id="{E5B10E8E-1464-854F-B3FF-31994DC12BA1}"/>
              </a:ext>
            </a:extLst>
          </p:cNvPr>
          <p:cNvSpPr txBox="1"/>
          <p:nvPr/>
        </p:nvSpPr>
        <p:spPr bwMode="auto">
          <a:xfrm>
            <a:off x="4088804" y="521551"/>
            <a:ext cx="3427028"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Your Servers</a:t>
            </a:r>
          </a:p>
        </p:txBody>
      </p:sp>
      <p:sp>
        <p:nvSpPr>
          <p:cNvPr id="5" name="Rectangle 4">
            <a:extLst>
              <a:ext uri="{FF2B5EF4-FFF2-40B4-BE49-F238E27FC236}">
                <a16:creationId xmlns:a16="http://schemas.microsoft.com/office/drawing/2014/main" id="{89EF2AE7-E873-A746-BBB6-0FC6A102F9EB}"/>
              </a:ext>
            </a:extLst>
          </p:cNvPr>
          <p:cNvSpPr/>
          <p:nvPr/>
        </p:nvSpPr>
        <p:spPr bwMode="auto">
          <a:xfrm>
            <a:off x="6339840" y="1921890"/>
            <a:ext cx="4131143" cy="37780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C7F6B39E-E889-6743-9239-70B60C914097}"/>
              </a:ext>
            </a:extLst>
          </p:cNvPr>
          <p:cNvSpPr txBox="1"/>
          <p:nvPr/>
        </p:nvSpPr>
        <p:spPr bwMode="auto">
          <a:xfrm>
            <a:off x="4065247" y="4142964"/>
            <a:ext cx="561372"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BL</a:t>
            </a:r>
          </a:p>
        </p:txBody>
      </p:sp>
      <p:sp>
        <p:nvSpPr>
          <p:cNvPr id="29" name="Rectangle 28">
            <a:extLst>
              <a:ext uri="{FF2B5EF4-FFF2-40B4-BE49-F238E27FC236}">
                <a16:creationId xmlns:a16="http://schemas.microsoft.com/office/drawing/2014/main" id="{E3CE0C6E-CF97-5545-B286-771C3CC67C80}"/>
              </a:ext>
            </a:extLst>
          </p:cNvPr>
          <p:cNvSpPr/>
          <p:nvPr/>
        </p:nvSpPr>
        <p:spPr bwMode="auto">
          <a:xfrm>
            <a:off x="3750936" y="3638239"/>
            <a:ext cx="1189994"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BD75D3E4-738D-3C40-B194-77289388AE9B}"/>
              </a:ext>
            </a:extLst>
          </p:cNvPr>
          <p:cNvCxnSpPr>
            <a:cxnSpLocks/>
            <a:endCxn id="24" idx="2"/>
          </p:cNvCxnSpPr>
          <p:nvPr/>
        </p:nvCxnSpPr>
        <p:spPr bwMode="auto">
          <a:xfrm flipV="1">
            <a:off x="2460002" y="2998403"/>
            <a:ext cx="118070" cy="1143006"/>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DC96A23A-974B-9549-B301-5A933BFA6A1E}"/>
              </a:ext>
            </a:extLst>
          </p:cNvPr>
          <p:cNvCxnSpPr>
            <a:cxnSpLocks/>
          </p:cNvCxnSpPr>
          <p:nvPr/>
        </p:nvCxnSpPr>
        <p:spPr bwMode="auto">
          <a:xfrm flipH="1" flipV="1">
            <a:off x="3242935" y="2353056"/>
            <a:ext cx="1135662" cy="121234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B3BB6FEA-044A-D942-8ADF-C523B0EB6738}"/>
              </a:ext>
            </a:extLst>
          </p:cNvPr>
          <p:cNvCxnSpPr>
            <a:cxnSpLocks/>
          </p:cNvCxnSpPr>
          <p:nvPr/>
        </p:nvCxnSpPr>
        <p:spPr bwMode="auto">
          <a:xfrm flipH="1">
            <a:off x="4940930" y="2347232"/>
            <a:ext cx="1354185" cy="1218166"/>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C3D9DEA6-3A29-F84E-8250-5FAC4B1A5AC1}"/>
              </a:ext>
            </a:extLst>
          </p:cNvPr>
          <p:cNvCxnSpPr>
            <a:cxnSpLocks/>
          </p:cNvCxnSpPr>
          <p:nvPr/>
        </p:nvCxnSpPr>
        <p:spPr bwMode="auto">
          <a:xfrm flipH="1" flipV="1">
            <a:off x="5047316" y="5152820"/>
            <a:ext cx="1247800" cy="16488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09882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96F79-CB01-5240-91A1-D065F884DE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9586" y="1961105"/>
            <a:ext cx="6389652" cy="2935790"/>
          </a:xfrm>
          <a:prstGeom prst="rect">
            <a:avLst/>
          </a:prstGeom>
        </p:spPr>
      </p:pic>
    </p:spTree>
    <p:extLst>
      <p:ext uri="{BB962C8B-B14F-4D97-AF65-F5344CB8AC3E}">
        <p14:creationId xmlns:p14="http://schemas.microsoft.com/office/powerpoint/2010/main" val="3613526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96D5-58E3-7C4D-805F-D630DAF1FAF9}"/>
              </a:ext>
            </a:extLst>
          </p:cNvPr>
          <p:cNvSpPr>
            <a:spLocks noGrp="1"/>
          </p:cNvSpPr>
          <p:nvPr>
            <p:ph type="title"/>
          </p:nvPr>
        </p:nvSpPr>
        <p:spPr/>
        <p:txBody>
          <a:bodyPr/>
          <a:lstStyle/>
          <a:p>
            <a:r>
              <a:rPr lang="en-US" dirty="0"/>
              <a:t>Benefits of Kinvey</a:t>
            </a:r>
          </a:p>
        </p:txBody>
      </p:sp>
      <p:sp>
        <p:nvSpPr>
          <p:cNvPr id="3" name="Content Placeholder 2">
            <a:extLst>
              <a:ext uri="{FF2B5EF4-FFF2-40B4-BE49-F238E27FC236}">
                <a16:creationId xmlns:a16="http://schemas.microsoft.com/office/drawing/2014/main" id="{FC52FE05-97CA-1847-85F6-A45EF0D9BEFE}"/>
              </a:ext>
            </a:extLst>
          </p:cNvPr>
          <p:cNvSpPr>
            <a:spLocks noGrp="1"/>
          </p:cNvSpPr>
          <p:nvPr>
            <p:ph idx="1"/>
          </p:nvPr>
        </p:nvSpPr>
        <p:spPr>
          <a:xfrm>
            <a:off x="1419053" y="1941107"/>
            <a:ext cx="8788203" cy="3353908"/>
          </a:xfrm>
        </p:spPr>
        <p:txBody>
          <a:bodyPr/>
          <a:lstStyle/>
          <a:p>
            <a:r>
              <a:rPr lang="en-US" dirty="0"/>
              <a:t>Consistent pricing</a:t>
            </a:r>
          </a:p>
          <a:p>
            <a:pPr marL="0" indent="0">
              <a:buNone/>
            </a:pPr>
            <a:endParaRPr lang="en-US" dirty="0"/>
          </a:p>
        </p:txBody>
      </p:sp>
      <p:pic>
        <p:nvPicPr>
          <p:cNvPr id="7" name="Picture 6">
            <a:extLst>
              <a:ext uri="{FF2B5EF4-FFF2-40B4-BE49-F238E27FC236}">
                <a16:creationId xmlns:a16="http://schemas.microsoft.com/office/drawing/2014/main" id="{96B6847D-8D70-934A-BA2B-7F019C981E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815" y="1852926"/>
            <a:ext cx="613804" cy="651329"/>
          </a:xfrm>
          <a:prstGeom prst="rect">
            <a:avLst/>
          </a:prstGeom>
        </p:spPr>
      </p:pic>
    </p:spTree>
    <p:extLst>
      <p:ext uri="{BB962C8B-B14F-4D97-AF65-F5344CB8AC3E}">
        <p14:creationId xmlns:p14="http://schemas.microsoft.com/office/powerpoint/2010/main" val="2503449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96D5-58E3-7C4D-805F-D630DAF1FAF9}"/>
              </a:ext>
            </a:extLst>
          </p:cNvPr>
          <p:cNvSpPr>
            <a:spLocks noGrp="1"/>
          </p:cNvSpPr>
          <p:nvPr>
            <p:ph type="title"/>
          </p:nvPr>
        </p:nvSpPr>
        <p:spPr/>
        <p:txBody>
          <a:bodyPr/>
          <a:lstStyle/>
          <a:p>
            <a:r>
              <a:rPr lang="en-US" dirty="0"/>
              <a:t>Benefits of Kinvey</a:t>
            </a:r>
          </a:p>
        </p:txBody>
      </p:sp>
      <p:sp>
        <p:nvSpPr>
          <p:cNvPr id="3" name="Content Placeholder 2">
            <a:extLst>
              <a:ext uri="{FF2B5EF4-FFF2-40B4-BE49-F238E27FC236}">
                <a16:creationId xmlns:a16="http://schemas.microsoft.com/office/drawing/2014/main" id="{FC52FE05-97CA-1847-85F6-A45EF0D9BEFE}"/>
              </a:ext>
            </a:extLst>
          </p:cNvPr>
          <p:cNvSpPr>
            <a:spLocks noGrp="1"/>
          </p:cNvSpPr>
          <p:nvPr>
            <p:ph idx="1"/>
          </p:nvPr>
        </p:nvSpPr>
        <p:spPr>
          <a:xfrm>
            <a:off x="1419053" y="1941107"/>
            <a:ext cx="8788203" cy="3353908"/>
          </a:xfrm>
        </p:spPr>
        <p:txBody>
          <a:bodyPr/>
          <a:lstStyle/>
          <a:p>
            <a:r>
              <a:rPr lang="en-US" dirty="0"/>
              <a:t>Consistent pricing</a:t>
            </a:r>
          </a:p>
          <a:p>
            <a:endParaRPr lang="en-US" dirty="0"/>
          </a:p>
          <a:p>
            <a:r>
              <a:rPr lang="en-US" dirty="0"/>
              <a:t>A powerful suite of data connectors</a:t>
            </a:r>
          </a:p>
          <a:p>
            <a:pPr marL="0" indent="0">
              <a:buNone/>
            </a:pPr>
            <a:endParaRPr lang="en-US" dirty="0"/>
          </a:p>
        </p:txBody>
      </p:sp>
      <p:pic>
        <p:nvPicPr>
          <p:cNvPr id="5" name="Picture 4">
            <a:extLst>
              <a:ext uri="{FF2B5EF4-FFF2-40B4-BE49-F238E27FC236}">
                <a16:creationId xmlns:a16="http://schemas.microsoft.com/office/drawing/2014/main" id="{309CEAAB-4578-E946-B570-924F3E705293}"/>
              </a:ext>
            </a:extLst>
          </p:cNvPr>
          <p:cNvPicPr>
            <a:picLocks noChangeAspect="1"/>
          </p:cNvPicPr>
          <p:nvPr/>
        </p:nvPicPr>
        <p:blipFill>
          <a:blip r:embed="rId2"/>
          <a:stretch>
            <a:fillRect/>
          </a:stretch>
        </p:blipFill>
        <p:spPr>
          <a:xfrm>
            <a:off x="651166" y="2929517"/>
            <a:ext cx="427102" cy="651330"/>
          </a:xfrm>
          <a:prstGeom prst="rect">
            <a:avLst/>
          </a:prstGeom>
        </p:spPr>
      </p:pic>
      <p:pic>
        <p:nvPicPr>
          <p:cNvPr id="7" name="Picture 6">
            <a:extLst>
              <a:ext uri="{FF2B5EF4-FFF2-40B4-BE49-F238E27FC236}">
                <a16:creationId xmlns:a16="http://schemas.microsoft.com/office/drawing/2014/main" id="{96B6847D-8D70-934A-BA2B-7F019C981E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815" y="1852926"/>
            <a:ext cx="613804" cy="651329"/>
          </a:xfrm>
          <a:prstGeom prst="rect">
            <a:avLst/>
          </a:prstGeom>
        </p:spPr>
      </p:pic>
    </p:spTree>
    <p:extLst>
      <p:ext uri="{BB962C8B-B14F-4D97-AF65-F5344CB8AC3E}">
        <p14:creationId xmlns:p14="http://schemas.microsoft.com/office/powerpoint/2010/main" val="131326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DBBA827-C0AE-D341-BCB1-1B5AA3BE5E5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4403" y="4248637"/>
            <a:ext cx="2769989" cy="1938992"/>
          </a:xfrm>
          <a:prstGeom prst="rect">
            <a:avLst/>
          </a:prstGeom>
        </p:spPr>
      </p:pic>
      <p:pic>
        <p:nvPicPr>
          <p:cNvPr id="5" name="Picture 4">
            <a:extLst>
              <a:ext uri="{FF2B5EF4-FFF2-40B4-BE49-F238E27FC236}">
                <a16:creationId xmlns:a16="http://schemas.microsoft.com/office/drawing/2014/main" id="{33C68CFF-27BA-BE46-AB9F-D3477D09BF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4256" y="881397"/>
            <a:ext cx="3852132" cy="1908009"/>
          </a:xfrm>
          <a:prstGeom prst="rect">
            <a:avLst/>
          </a:prstGeom>
        </p:spPr>
      </p:pic>
      <p:pic>
        <p:nvPicPr>
          <p:cNvPr id="6" name="Picture 5">
            <a:extLst>
              <a:ext uri="{FF2B5EF4-FFF2-40B4-BE49-F238E27FC236}">
                <a16:creationId xmlns:a16="http://schemas.microsoft.com/office/drawing/2014/main" id="{75996AE7-2389-044A-95AF-C31B16FED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0520" y="3016009"/>
            <a:ext cx="2393819" cy="1938993"/>
          </a:xfrm>
          <a:prstGeom prst="rect">
            <a:avLst/>
          </a:prstGeom>
        </p:spPr>
      </p:pic>
      <p:pic>
        <p:nvPicPr>
          <p:cNvPr id="7" name="Picture 6">
            <a:extLst>
              <a:ext uri="{FF2B5EF4-FFF2-40B4-BE49-F238E27FC236}">
                <a16:creationId xmlns:a16="http://schemas.microsoft.com/office/drawing/2014/main" id="{38BA650D-2614-BB41-B73F-0B7B21F96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433" y="2789406"/>
            <a:ext cx="4394662" cy="2918463"/>
          </a:xfrm>
          <a:prstGeom prst="rect">
            <a:avLst/>
          </a:prstGeom>
        </p:spPr>
      </p:pic>
      <p:pic>
        <p:nvPicPr>
          <p:cNvPr id="9" name="Picture 8">
            <a:extLst>
              <a:ext uri="{FF2B5EF4-FFF2-40B4-BE49-F238E27FC236}">
                <a16:creationId xmlns:a16="http://schemas.microsoft.com/office/drawing/2014/main" id="{38A414F7-FAD3-EF49-9364-D08A58BFB9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14445" y="1643660"/>
            <a:ext cx="6039894" cy="764084"/>
          </a:xfrm>
          <a:prstGeom prst="rect">
            <a:avLst/>
          </a:prstGeom>
        </p:spPr>
      </p:pic>
    </p:spTree>
    <p:extLst>
      <p:ext uri="{BB962C8B-B14F-4D97-AF65-F5344CB8AC3E}">
        <p14:creationId xmlns:p14="http://schemas.microsoft.com/office/powerpoint/2010/main" val="131674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CB0-9A77-F34F-B5D8-987CE4CCEFF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EC1AEA9-1A31-E64F-A220-CF3FF4D5E26E}"/>
              </a:ext>
            </a:extLst>
          </p:cNvPr>
          <p:cNvSpPr>
            <a:spLocks noGrp="1"/>
          </p:cNvSpPr>
          <p:nvPr>
            <p:ph idx="1"/>
          </p:nvPr>
        </p:nvSpPr>
        <p:spPr>
          <a:xfrm>
            <a:off x="1908150" y="1213600"/>
            <a:ext cx="10948386" cy="5172075"/>
          </a:xfrm>
        </p:spPr>
        <p:txBody>
          <a:bodyPr>
            <a:normAutofit/>
          </a:bodyPr>
          <a:lstStyle/>
          <a:p>
            <a:endParaRPr lang="en-US" dirty="0"/>
          </a:p>
          <a:p>
            <a:r>
              <a:rPr lang="en-US" dirty="0"/>
              <a:t>Introduce serverless</a:t>
            </a:r>
          </a:p>
          <a:p>
            <a:pPr lvl="1"/>
            <a:r>
              <a:rPr lang="en-US" dirty="0"/>
              <a:t>30 minutes</a:t>
            </a:r>
          </a:p>
          <a:p>
            <a:endParaRPr lang="en-US" dirty="0"/>
          </a:p>
          <a:p>
            <a:r>
              <a:rPr lang="en-US" dirty="0"/>
              <a:t>Demos!</a:t>
            </a:r>
          </a:p>
          <a:p>
            <a:pPr lvl="1"/>
            <a:r>
              <a:rPr lang="en-US" dirty="0"/>
              <a:t>15 minutes</a:t>
            </a:r>
          </a:p>
          <a:p>
            <a:pPr lvl="1"/>
            <a:endParaRPr lang="en-US" dirty="0"/>
          </a:p>
          <a:p>
            <a:r>
              <a:rPr lang="en-US" dirty="0"/>
              <a:t>Questions?</a:t>
            </a:r>
          </a:p>
          <a:p>
            <a:pPr lvl="1"/>
            <a:r>
              <a:rPr lang="en-US" dirty="0"/>
              <a:t>? minutes</a:t>
            </a:r>
          </a:p>
        </p:txBody>
      </p:sp>
      <p:sp>
        <p:nvSpPr>
          <p:cNvPr id="4" name="TextBox 3">
            <a:extLst>
              <a:ext uri="{FF2B5EF4-FFF2-40B4-BE49-F238E27FC236}">
                <a16:creationId xmlns:a16="http://schemas.microsoft.com/office/drawing/2014/main" id="{0D4E3EC7-7F3F-904B-A5E8-F6EC99476D7C}"/>
              </a:ext>
            </a:extLst>
          </p:cNvPr>
          <p:cNvSpPr txBox="1"/>
          <p:nvPr/>
        </p:nvSpPr>
        <p:spPr bwMode="auto">
          <a:xfrm>
            <a:off x="557815" y="1552354"/>
            <a:ext cx="1210588" cy="1323439"/>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8000" i="0" dirty="0"/>
              <a:t>🗣️</a:t>
            </a:r>
          </a:p>
        </p:txBody>
      </p:sp>
      <p:sp>
        <p:nvSpPr>
          <p:cNvPr id="5" name="TextBox 4">
            <a:extLst>
              <a:ext uri="{FF2B5EF4-FFF2-40B4-BE49-F238E27FC236}">
                <a16:creationId xmlns:a16="http://schemas.microsoft.com/office/drawing/2014/main" id="{03BD82BC-3417-AD47-BF4E-A03E39243F86}"/>
              </a:ext>
            </a:extLst>
          </p:cNvPr>
          <p:cNvSpPr txBox="1"/>
          <p:nvPr/>
        </p:nvSpPr>
        <p:spPr bwMode="auto">
          <a:xfrm>
            <a:off x="627687" y="3144214"/>
            <a:ext cx="1210589" cy="1323439"/>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8000" i="0" dirty="0"/>
              <a:t>🎸</a:t>
            </a:r>
          </a:p>
        </p:txBody>
      </p:sp>
      <p:sp>
        <p:nvSpPr>
          <p:cNvPr id="6" name="TextBox 5">
            <a:extLst>
              <a:ext uri="{FF2B5EF4-FFF2-40B4-BE49-F238E27FC236}">
                <a16:creationId xmlns:a16="http://schemas.microsoft.com/office/drawing/2014/main" id="{56850E31-8396-A44C-8497-7DA256CEB668}"/>
              </a:ext>
            </a:extLst>
          </p:cNvPr>
          <p:cNvSpPr txBox="1"/>
          <p:nvPr/>
        </p:nvSpPr>
        <p:spPr bwMode="auto">
          <a:xfrm>
            <a:off x="557815" y="4736075"/>
            <a:ext cx="1210589" cy="1323439"/>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8000" i="0" dirty="0"/>
              <a:t>❓</a:t>
            </a:r>
          </a:p>
        </p:txBody>
      </p:sp>
    </p:spTree>
    <p:extLst>
      <p:ext uri="{BB962C8B-B14F-4D97-AF65-F5344CB8AC3E}">
        <p14:creationId xmlns:p14="http://schemas.microsoft.com/office/powerpoint/2010/main" val="3624503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96D5-58E3-7C4D-805F-D630DAF1FAF9}"/>
              </a:ext>
            </a:extLst>
          </p:cNvPr>
          <p:cNvSpPr>
            <a:spLocks noGrp="1"/>
          </p:cNvSpPr>
          <p:nvPr>
            <p:ph type="title"/>
          </p:nvPr>
        </p:nvSpPr>
        <p:spPr/>
        <p:txBody>
          <a:bodyPr/>
          <a:lstStyle/>
          <a:p>
            <a:r>
              <a:rPr lang="en-US" dirty="0"/>
              <a:t>Benefits of Kinvey</a:t>
            </a:r>
          </a:p>
        </p:txBody>
      </p:sp>
      <p:sp>
        <p:nvSpPr>
          <p:cNvPr id="3" name="Content Placeholder 2">
            <a:extLst>
              <a:ext uri="{FF2B5EF4-FFF2-40B4-BE49-F238E27FC236}">
                <a16:creationId xmlns:a16="http://schemas.microsoft.com/office/drawing/2014/main" id="{FC52FE05-97CA-1847-85F6-A45EF0D9BEFE}"/>
              </a:ext>
            </a:extLst>
          </p:cNvPr>
          <p:cNvSpPr>
            <a:spLocks noGrp="1"/>
          </p:cNvSpPr>
          <p:nvPr>
            <p:ph idx="1"/>
          </p:nvPr>
        </p:nvSpPr>
        <p:spPr>
          <a:xfrm>
            <a:off x="1419053" y="1941107"/>
            <a:ext cx="8788203" cy="3353908"/>
          </a:xfrm>
        </p:spPr>
        <p:txBody>
          <a:bodyPr/>
          <a:lstStyle/>
          <a:p>
            <a:r>
              <a:rPr lang="en-US" dirty="0"/>
              <a:t>Consistent pricing</a:t>
            </a:r>
          </a:p>
          <a:p>
            <a:endParaRPr lang="en-US" dirty="0"/>
          </a:p>
          <a:p>
            <a:r>
              <a:rPr lang="en-US" dirty="0"/>
              <a:t>A powerful suite of data connectors</a:t>
            </a:r>
          </a:p>
          <a:p>
            <a:endParaRPr lang="en-US" dirty="0"/>
          </a:p>
          <a:p>
            <a:r>
              <a:rPr lang="en-US" dirty="0"/>
              <a:t>Built-in compliance</a:t>
            </a:r>
          </a:p>
        </p:txBody>
      </p:sp>
      <p:pic>
        <p:nvPicPr>
          <p:cNvPr id="5" name="Picture 4">
            <a:extLst>
              <a:ext uri="{FF2B5EF4-FFF2-40B4-BE49-F238E27FC236}">
                <a16:creationId xmlns:a16="http://schemas.microsoft.com/office/drawing/2014/main" id="{309CEAAB-4578-E946-B570-924F3E705293}"/>
              </a:ext>
            </a:extLst>
          </p:cNvPr>
          <p:cNvPicPr>
            <a:picLocks noChangeAspect="1"/>
          </p:cNvPicPr>
          <p:nvPr/>
        </p:nvPicPr>
        <p:blipFill>
          <a:blip r:embed="rId3"/>
          <a:stretch>
            <a:fillRect/>
          </a:stretch>
        </p:blipFill>
        <p:spPr>
          <a:xfrm>
            <a:off x="651166" y="2925959"/>
            <a:ext cx="427102" cy="651330"/>
          </a:xfrm>
          <a:prstGeom prst="rect">
            <a:avLst/>
          </a:prstGeom>
        </p:spPr>
      </p:pic>
      <p:pic>
        <p:nvPicPr>
          <p:cNvPr id="6" name="Picture 5">
            <a:extLst>
              <a:ext uri="{FF2B5EF4-FFF2-40B4-BE49-F238E27FC236}">
                <a16:creationId xmlns:a16="http://schemas.microsoft.com/office/drawing/2014/main" id="{44AE9877-2F07-1F49-B4F7-B6B86B07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98" y="3998994"/>
            <a:ext cx="568009" cy="801353"/>
          </a:xfrm>
          <a:prstGeom prst="rect">
            <a:avLst/>
          </a:prstGeom>
        </p:spPr>
      </p:pic>
      <p:pic>
        <p:nvPicPr>
          <p:cNvPr id="7" name="Picture 6">
            <a:extLst>
              <a:ext uri="{FF2B5EF4-FFF2-40B4-BE49-F238E27FC236}">
                <a16:creationId xmlns:a16="http://schemas.microsoft.com/office/drawing/2014/main" id="{96B6847D-8D70-934A-BA2B-7F019C981E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15" y="1852926"/>
            <a:ext cx="613804" cy="651329"/>
          </a:xfrm>
          <a:prstGeom prst="rect">
            <a:avLst/>
          </a:prstGeom>
        </p:spPr>
      </p:pic>
    </p:spTree>
    <p:extLst>
      <p:ext uri="{BB962C8B-B14F-4D97-AF65-F5344CB8AC3E}">
        <p14:creationId xmlns:p14="http://schemas.microsoft.com/office/powerpoint/2010/main" val="781599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21CD-15AD-EB42-B4CF-38E3C4F33F8B}"/>
              </a:ext>
            </a:extLst>
          </p:cNvPr>
          <p:cNvSpPr>
            <a:spLocks noGrp="1"/>
          </p:cNvSpPr>
          <p:nvPr>
            <p:ph type="title"/>
          </p:nvPr>
        </p:nvSpPr>
        <p:spPr/>
        <p:txBody>
          <a:bodyPr/>
          <a:lstStyle/>
          <a:p>
            <a:r>
              <a:rPr lang="en-US" dirty="0"/>
              <a:t>Built-in Compliance</a:t>
            </a:r>
          </a:p>
        </p:txBody>
      </p:sp>
      <p:sp>
        <p:nvSpPr>
          <p:cNvPr id="3" name="Content Placeholder 2">
            <a:extLst>
              <a:ext uri="{FF2B5EF4-FFF2-40B4-BE49-F238E27FC236}">
                <a16:creationId xmlns:a16="http://schemas.microsoft.com/office/drawing/2014/main" id="{B9378B50-9264-5842-A36E-C1847564849B}"/>
              </a:ext>
            </a:extLst>
          </p:cNvPr>
          <p:cNvSpPr>
            <a:spLocks noGrp="1"/>
          </p:cNvSpPr>
          <p:nvPr>
            <p:ph idx="1"/>
          </p:nvPr>
        </p:nvSpPr>
        <p:spPr>
          <a:xfrm>
            <a:off x="803476" y="1682381"/>
            <a:ext cx="10948386" cy="5172075"/>
          </a:xfrm>
        </p:spPr>
        <p:txBody>
          <a:bodyPr/>
          <a:lstStyle/>
          <a:p>
            <a:r>
              <a:rPr lang="en-US" dirty="0"/>
              <a:t>HIPAA</a:t>
            </a:r>
          </a:p>
          <a:p>
            <a:endParaRPr lang="en-US" dirty="0"/>
          </a:p>
          <a:p>
            <a:r>
              <a:rPr lang="en-US" dirty="0"/>
              <a:t>SOC2</a:t>
            </a:r>
          </a:p>
          <a:p>
            <a:endParaRPr lang="en-US" dirty="0"/>
          </a:p>
          <a:p>
            <a:r>
              <a:rPr lang="en-US" dirty="0"/>
              <a:t>GDPR</a:t>
            </a:r>
          </a:p>
          <a:p>
            <a:endParaRPr lang="en-US" dirty="0"/>
          </a:p>
          <a:p>
            <a:r>
              <a:rPr lang="en-US" dirty="0"/>
              <a:t>Sarbanes-Oxley</a:t>
            </a:r>
          </a:p>
        </p:txBody>
      </p:sp>
      <p:pic>
        <p:nvPicPr>
          <p:cNvPr id="5" name="Picture 4" descr="A screen shot of a computer&#10;&#10;Description automatically generated">
            <a:extLst>
              <a:ext uri="{FF2B5EF4-FFF2-40B4-BE49-F238E27FC236}">
                <a16:creationId xmlns:a16="http://schemas.microsoft.com/office/drawing/2014/main" id="{7A583EE0-104E-3148-BEB5-82D2320D7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044" y="1683230"/>
            <a:ext cx="6770119" cy="3715309"/>
          </a:xfrm>
          <a:prstGeom prst="rect">
            <a:avLst/>
          </a:prstGeom>
        </p:spPr>
      </p:pic>
    </p:spTree>
    <p:extLst>
      <p:ext uri="{BB962C8B-B14F-4D97-AF65-F5344CB8AC3E}">
        <p14:creationId xmlns:p14="http://schemas.microsoft.com/office/powerpoint/2010/main" val="2446564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559" y="2780106"/>
            <a:ext cx="9241705" cy="1297787"/>
          </a:xfrm>
        </p:spPr>
        <p:txBody>
          <a:bodyPr>
            <a:noAutofit/>
          </a:bodyPr>
          <a:lstStyle/>
          <a:p>
            <a:r>
              <a:rPr lang="en-US" sz="7200" dirty="0"/>
              <a:t>Demos! 🎸</a:t>
            </a:r>
          </a:p>
        </p:txBody>
      </p:sp>
    </p:spTree>
    <p:extLst>
      <p:ext uri="{BB962C8B-B14F-4D97-AF65-F5344CB8AC3E}">
        <p14:creationId xmlns:p14="http://schemas.microsoft.com/office/powerpoint/2010/main" val="35742787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3"/>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3"/>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3"/>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26330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3"/>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3"/>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3"/>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21587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923AD-9DB4-AB47-9C7C-1D73B02FFFC0}"/>
              </a:ext>
            </a:extLst>
          </p:cNvPr>
          <p:cNvSpPr txBox="1"/>
          <p:nvPr/>
        </p:nvSpPr>
        <p:spPr>
          <a:xfrm>
            <a:off x="4755746" y="2598003"/>
            <a:ext cx="2358338" cy="830997"/>
          </a:xfrm>
          <a:prstGeom prst="rect">
            <a:avLst/>
          </a:prstGeom>
          <a:noFill/>
        </p:spPr>
        <p:txBody>
          <a:bodyPr wrap="none" rtlCol="0">
            <a:spAutoFit/>
          </a:bodyPr>
          <a:lstStyle/>
          <a:p>
            <a:pPr algn="ctr"/>
            <a:r>
              <a:rPr lang="en-US" sz="4800" b="1" dirty="0">
                <a:latin typeface="Avenir Roman" charset="0"/>
                <a:ea typeface="Avenir Roman" charset="0"/>
                <a:cs typeface="Avenir Roman" charset="0"/>
              </a:rPr>
              <a:t>Thanks!</a:t>
            </a:r>
          </a:p>
        </p:txBody>
      </p:sp>
      <p:sp>
        <p:nvSpPr>
          <p:cNvPr id="3" name="TextBox 2">
            <a:extLst>
              <a:ext uri="{FF2B5EF4-FFF2-40B4-BE49-F238E27FC236}">
                <a16:creationId xmlns:a16="http://schemas.microsoft.com/office/drawing/2014/main" id="{C7BB680B-146C-4541-A223-9EFFD85BBCB1}"/>
              </a:ext>
            </a:extLst>
          </p:cNvPr>
          <p:cNvSpPr txBox="1"/>
          <p:nvPr/>
        </p:nvSpPr>
        <p:spPr>
          <a:xfrm>
            <a:off x="4946127" y="3305889"/>
            <a:ext cx="1977594" cy="584775"/>
          </a:xfrm>
          <a:prstGeom prst="rect">
            <a:avLst/>
          </a:prstGeom>
          <a:noFill/>
        </p:spPr>
        <p:txBody>
          <a:bodyPr wrap="none" rtlCol="0">
            <a:spAutoFit/>
          </a:bodyPr>
          <a:lstStyle/>
          <a:p>
            <a:pPr algn="ctr"/>
            <a:r>
              <a:rPr lang="en-US" sz="3200" i="0" dirty="0">
                <a:latin typeface="Avenir Roman" charset="0"/>
                <a:ea typeface="Avenir Roman" charset="0"/>
                <a:cs typeface="Avenir Roman" charset="0"/>
              </a:rPr>
              <a:t>@</a:t>
            </a:r>
            <a:r>
              <a:rPr lang="en-US" sz="3200" i="0" dirty="0" err="1">
                <a:latin typeface="Avenir Roman" charset="0"/>
                <a:ea typeface="Avenir Roman" charset="0"/>
                <a:cs typeface="Avenir Roman" charset="0"/>
              </a:rPr>
              <a:t>tjvantoll</a:t>
            </a:r>
            <a:endParaRPr lang="en-US" sz="3200" i="0" dirty="0">
              <a:latin typeface="Avenir Roman" charset="0"/>
              <a:ea typeface="Avenir Roman" charset="0"/>
              <a:cs typeface="Avenir Roman" charset="0"/>
            </a:endParaRPr>
          </a:p>
        </p:txBody>
      </p:sp>
      <p:sp>
        <p:nvSpPr>
          <p:cNvPr id="5" name="TextBox 4">
            <a:extLst>
              <a:ext uri="{FF2B5EF4-FFF2-40B4-BE49-F238E27FC236}">
                <a16:creationId xmlns:a16="http://schemas.microsoft.com/office/drawing/2014/main" id="{5E05FC39-7B13-0042-B96C-804A95CF1107}"/>
              </a:ext>
            </a:extLst>
          </p:cNvPr>
          <p:cNvSpPr txBox="1"/>
          <p:nvPr/>
        </p:nvSpPr>
        <p:spPr bwMode="auto">
          <a:xfrm>
            <a:off x="1654458" y="3761269"/>
            <a:ext cx="9156353" cy="830997"/>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800" i="0" dirty="0">
                <a:solidFill>
                  <a:schemeClr val="accent2"/>
                </a:solidFill>
              </a:rPr>
              <a:t>https://</a:t>
            </a:r>
            <a:r>
              <a:rPr lang="en-US" sz="4800" i="0" dirty="0" err="1">
                <a:solidFill>
                  <a:schemeClr val="accent2"/>
                </a:solidFill>
              </a:rPr>
              <a:t>www.progress.com</a:t>
            </a:r>
            <a:r>
              <a:rPr lang="en-US" sz="4800" i="0" dirty="0">
                <a:solidFill>
                  <a:schemeClr val="accent2"/>
                </a:solidFill>
              </a:rPr>
              <a:t>/</a:t>
            </a:r>
            <a:r>
              <a:rPr lang="en-US" sz="4800" i="0" dirty="0" err="1">
                <a:solidFill>
                  <a:schemeClr val="accent2"/>
                </a:solidFill>
              </a:rPr>
              <a:t>kinvey</a:t>
            </a:r>
            <a:endParaRPr lang="en-US" sz="4800" i="0" dirty="0">
              <a:solidFill>
                <a:schemeClr val="accent2"/>
              </a:solidFill>
            </a:endParaRPr>
          </a:p>
        </p:txBody>
      </p:sp>
    </p:spTree>
    <p:extLst>
      <p:ext uri="{BB962C8B-B14F-4D97-AF65-F5344CB8AC3E}">
        <p14:creationId xmlns:p14="http://schemas.microsoft.com/office/powerpoint/2010/main" val="3498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559" y="2780106"/>
            <a:ext cx="9241705" cy="1297787"/>
          </a:xfrm>
        </p:spPr>
        <p:txBody>
          <a:bodyPr>
            <a:noAutofit/>
          </a:bodyPr>
          <a:lstStyle/>
          <a:p>
            <a:r>
              <a:rPr lang="en-US" sz="7200" dirty="0"/>
              <a:t>What is </a:t>
            </a:r>
            <a:r>
              <a:rPr lang="en-US" sz="7200" dirty="0">
                <a:solidFill>
                  <a:schemeClr val="accent1"/>
                </a:solidFill>
              </a:rPr>
              <a:t>serverless?</a:t>
            </a:r>
            <a:endParaRPr lang="en-US" sz="7200" dirty="0"/>
          </a:p>
        </p:txBody>
      </p:sp>
    </p:spTree>
    <p:extLst>
      <p:ext uri="{BB962C8B-B14F-4D97-AF65-F5344CB8AC3E}">
        <p14:creationId xmlns:p14="http://schemas.microsoft.com/office/powerpoint/2010/main" val="15190949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1268905" y="1860908"/>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2715100" y="1916403"/>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226639" y="3465260"/>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959603" y="2947455"/>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a:endCxn id="11" idx="1"/>
          </p:cNvCxnSpPr>
          <p:nvPr/>
        </p:nvCxnSpPr>
        <p:spPr bwMode="auto">
          <a:xfrm flipV="1">
            <a:off x="5351046" y="3465260"/>
            <a:ext cx="1856404" cy="189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7207450" y="1850803"/>
            <a:ext cx="3791164"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E482B11A-1D7F-264E-BF3E-4D20738E0050}"/>
              </a:ext>
            </a:extLst>
          </p:cNvPr>
          <p:cNvSpPr txBox="1"/>
          <p:nvPr/>
        </p:nvSpPr>
        <p:spPr bwMode="auto">
          <a:xfrm>
            <a:off x="7362479" y="2087971"/>
            <a:ext cx="3481105"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Your server</a:t>
            </a: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2"/>
          <a:stretch>
            <a:fillRect/>
          </a:stretch>
        </p:blipFill>
        <p:spPr>
          <a:xfrm>
            <a:off x="8309773" y="2919220"/>
            <a:ext cx="1652413" cy="1652413"/>
          </a:xfrm>
          <a:prstGeom prst="rect">
            <a:avLst/>
          </a:prstGeom>
        </p:spPr>
      </p:pic>
      <p:grpSp>
        <p:nvGrpSpPr>
          <p:cNvPr id="15" name="Group 14">
            <a:extLst>
              <a:ext uri="{FF2B5EF4-FFF2-40B4-BE49-F238E27FC236}">
                <a16:creationId xmlns:a16="http://schemas.microsoft.com/office/drawing/2014/main" id="{BF2353E4-73F1-4245-9D38-997D5E280F53}"/>
              </a:ext>
            </a:extLst>
          </p:cNvPr>
          <p:cNvGrpSpPr/>
          <p:nvPr/>
        </p:nvGrpSpPr>
        <p:grpSpPr>
          <a:xfrm>
            <a:off x="1475957" y="2339249"/>
            <a:ext cx="9006807" cy="1640731"/>
            <a:chOff x="1390896" y="2658226"/>
            <a:chExt cx="9006807" cy="1640731"/>
          </a:xfrm>
        </p:grpSpPr>
        <p:sp>
          <p:nvSpPr>
            <p:cNvPr id="16" name="Rectangle 15">
              <a:extLst>
                <a:ext uri="{FF2B5EF4-FFF2-40B4-BE49-F238E27FC236}">
                  <a16:creationId xmlns:a16="http://schemas.microsoft.com/office/drawing/2014/main" id="{92BA22DD-E22E-AC40-98BF-91CE47462EA8}"/>
                </a:ext>
              </a:extLst>
            </p:cNvPr>
            <p:cNvSpPr/>
            <p:nvPr/>
          </p:nvSpPr>
          <p:spPr bwMode="auto">
            <a:xfrm rot="20132611">
              <a:off x="1606402" y="2720285"/>
              <a:ext cx="8575796" cy="1578672"/>
            </a:xfrm>
            <a:prstGeom prst="rect">
              <a:avLst/>
            </a:prstGeom>
            <a:solidFill>
              <a:schemeClr val="bg1"/>
            </a:solid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E3B451C3-D6D1-594F-A24F-B32AB8DD2406}"/>
                </a:ext>
              </a:extLst>
            </p:cNvPr>
            <p:cNvSpPr txBox="1"/>
            <p:nvPr/>
          </p:nvSpPr>
          <p:spPr bwMode="auto">
            <a:xfrm rot="20149481">
              <a:off x="1390896" y="2658226"/>
              <a:ext cx="9006807" cy="156966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9600" i="0" dirty="0">
                  <a:solidFill>
                    <a:schemeClr val="accent6"/>
                  </a:solidFill>
                </a:rPr>
                <a:t>TRADITIONAL</a:t>
              </a:r>
            </a:p>
          </p:txBody>
        </p:sp>
        <p:pic>
          <p:nvPicPr>
            <p:cNvPr id="18" name="Picture 17" descr="A picture containing ground, people, sky, outdoor&#10;&#10;Description automatically generated">
              <a:extLst>
                <a:ext uri="{FF2B5EF4-FFF2-40B4-BE49-F238E27FC236}">
                  <a16:creationId xmlns:a16="http://schemas.microsoft.com/office/drawing/2014/main" id="{434A86CE-C76E-0A44-BBE8-6C1E19303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39607">
              <a:off x="1499909" y="2678101"/>
              <a:ext cx="8690598" cy="1619300"/>
            </a:xfrm>
            <a:prstGeom prst="rect">
              <a:avLst/>
            </a:prstGeom>
          </p:spPr>
        </p:pic>
      </p:grpSp>
    </p:spTree>
    <p:extLst>
      <p:ext uri="{BB962C8B-B14F-4D97-AF65-F5344CB8AC3E}">
        <p14:creationId xmlns:p14="http://schemas.microsoft.com/office/powerpoint/2010/main" val="798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11"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B9FD46-37F3-BD48-BD1E-F6A2F3D3CF1A}"/>
              </a:ext>
            </a:extLst>
          </p:cNvPr>
          <p:cNvSpPr/>
          <p:nvPr/>
        </p:nvSpPr>
        <p:spPr bwMode="auto">
          <a:xfrm>
            <a:off x="237279" y="2792532"/>
            <a:ext cx="4082141" cy="313618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D627F2F8-3348-AE48-A8E3-A722E3528C36}"/>
              </a:ext>
            </a:extLst>
          </p:cNvPr>
          <p:cNvSpPr txBox="1"/>
          <p:nvPr/>
        </p:nvSpPr>
        <p:spPr bwMode="auto">
          <a:xfrm>
            <a:off x="1677550" y="3041474"/>
            <a:ext cx="1189749" cy="76944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sz="4400" i="0" dirty="0"/>
              <a:t>App</a:t>
            </a:r>
          </a:p>
        </p:txBody>
      </p:sp>
      <p:sp>
        <p:nvSpPr>
          <p:cNvPr id="4" name="TextBox 3">
            <a:extLst>
              <a:ext uri="{FF2B5EF4-FFF2-40B4-BE49-F238E27FC236}">
                <a16:creationId xmlns:a16="http://schemas.microsoft.com/office/drawing/2014/main" id="{D820AF16-E106-0C4A-814E-95786F53144C}"/>
              </a:ext>
            </a:extLst>
          </p:cNvPr>
          <p:cNvSpPr txBox="1"/>
          <p:nvPr/>
        </p:nvSpPr>
        <p:spPr bwMode="auto">
          <a:xfrm>
            <a:off x="2056314" y="44971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6" name="Rectangle 5">
            <a:extLst>
              <a:ext uri="{FF2B5EF4-FFF2-40B4-BE49-F238E27FC236}">
                <a16:creationId xmlns:a16="http://schemas.microsoft.com/office/drawing/2014/main" id="{FBD94AE5-8ADE-664D-8179-21DEAD3EB6F4}"/>
              </a:ext>
            </a:extLst>
          </p:cNvPr>
          <p:cNvSpPr/>
          <p:nvPr/>
        </p:nvSpPr>
        <p:spPr bwMode="auto">
          <a:xfrm>
            <a:off x="1700294"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608479B7-929E-3F49-976D-EC5556DBF01C}"/>
              </a:ext>
            </a:extLst>
          </p:cNvPr>
          <p:cNvCxnSpPr>
            <a:cxnSpLocks/>
          </p:cNvCxnSpPr>
          <p:nvPr/>
        </p:nvCxnSpPr>
        <p:spPr bwMode="auto">
          <a:xfrm>
            <a:off x="4313663" y="4659433"/>
            <a:ext cx="1767701" cy="1"/>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44710642-D187-0645-AB62-132689B5F746}"/>
              </a:ext>
            </a:extLst>
          </p:cNvPr>
          <p:cNvSpPr/>
          <p:nvPr/>
        </p:nvSpPr>
        <p:spPr bwMode="auto">
          <a:xfrm>
            <a:off x="6094412" y="3163174"/>
            <a:ext cx="5720869" cy="322891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2" name="Picture 11">
            <a:extLst>
              <a:ext uri="{FF2B5EF4-FFF2-40B4-BE49-F238E27FC236}">
                <a16:creationId xmlns:a16="http://schemas.microsoft.com/office/drawing/2014/main" id="{2A7DB4FA-9F13-1E48-B165-5EDE4B210E87}"/>
              </a:ext>
            </a:extLst>
          </p:cNvPr>
          <p:cNvPicPr>
            <a:picLocks noChangeAspect="1"/>
          </p:cNvPicPr>
          <p:nvPr/>
        </p:nvPicPr>
        <p:blipFill>
          <a:blip r:embed="rId3"/>
          <a:stretch>
            <a:fillRect/>
          </a:stretch>
        </p:blipFill>
        <p:spPr>
          <a:xfrm>
            <a:off x="8199549" y="4360623"/>
            <a:ext cx="1652413" cy="1652413"/>
          </a:xfrm>
          <a:prstGeom prst="rect">
            <a:avLst/>
          </a:prstGeom>
        </p:spPr>
      </p:pic>
      <p:sp>
        <p:nvSpPr>
          <p:cNvPr id="13" name="TextBox 12">
            <a:extLst>
              <a:ext uri="{FF2B5EF4-FFF2-40B4-BE49-F238E27FC236}">
                <a16:creationId xmlns:a16="http://schemas.microsoft.com/office/drawing/2014/main" id="{E482B11A-1D7F-264E-BF3E-4D20738E0050}"/>
              </a:ext>
            </a:extLst>
          </p:cNvPr>
          <p:cNvSpPr txBox="1"/>
          <p:nvPr/>
        </p:nvSpPr>
        <p:spPr bwMode="auto">
          <a:xfrm>
            <a:off x="6094412" y="3426195"/>
            <a:ext cx="5639521"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3600" i="0" dirty="0"/>
              <a:t>Somebody else’s servers</a:t>
            </a:r>
          </a:p>
        </p:txBody>
      </p:sp>
      <p:sp>
        <p:nvSpPr>
          <p:cNvPr id="15" name="TextBox 14">
            <a:extLst>
              <a:ext uri="{FF2B5EF4-FFF2-40B4-BE49-F238E27FC236}">
                <a16:creationId xmlns:a16="http://schemas.microsoft.com/office/drawing/2014/main" id="{4E1E7494-D472-634C-AEEC-59848806E453}"/>
              </a:ext>
            </a:extLst>
          </p:cNvPr>
          <p:cNvSpPr txBox="1"/>
          <p:nvPr/>
        </p:nvSpPr>
        <p:spPr bwMode="auto">
          <a:xfrm>
            <a:off x="9753422" y="465913"/>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6" name="Rectangle 15">
            <a:extLst>
              <a:ext uri="{FF2B5EF4-FFF2-40B4-BE49-F238E27FC236}">
                <a16:creationId xmlns:a16="http://schemas.microsoft.com/office/drawing/2014/main" id="{AE9DD227-4116-9241-BD06-B31CA266387A}"/>
              </a:ext>
            </a:extLst>
          </p:cNvPr>
          <p:cNvSpPr/>
          <p:nvPr/>
        </p:nvSpPr>
        <p:spPr bwMode="auto">
          <a:xfrm>
            <a:off x="9397402" y="0"/>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D347F84-E441-0447-889F-37EF083B9A88}"/>
              </a:ext>
            </a:extLst>
          </p:cNvPr>
          <p:cNvSpPr txBox="1"/>
          <p:nvPr/>
        </p:nvSpPr>
        <p:spPr bwMode="auto">
          <a:xfrm>
            <a:off x="6009899" y="461572"/>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18" name="Rectangle 17">
            <a:extLst>
              <a:ext uri="{FF2B5EF4-FFF2-40B4-BE49-F238E27FC236}">
                <a16:creationId xmlns:a16="http://schemas.microsoft.com/office/drawing/2014/main" id="{4ABA3EA1-C90A-1248-B000-724D1BBCBBE0}"/>
              </a:ext>
            </a:extLst>
          </p:cNvPr>
          <p:cNvSpPr/>
          <p:nvPr/>
        </p:nvSpPr>
        <p:spPr bwMode="auto">
          <a:xfrm>
            <a:off x="5653879" y="-4341"/>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88A89648-E7A7-3E40-9837-34FAB5B92E3B}"/>
              </a:ext>
            </a:extLst>
          </p:cNvPr>
          <p:cNvPicPr>
            <a:picLocks noChangeAspect="1"/>
          </p:cNvPicPr>
          <p:nvPr/>
        </p:nvPicPr>
        <p:blipFill>
          <a:blip r:embed="rId3"/>
          <a:stretch>
            <a:fillRect/>
          </a:stretch>
        </p:blipFill>
        <p:spPr>
          <a:xfrm>
            <a:off x="6223383" y="4360623"/>
            <a:ext cx="1652413" cy="1652413"/>
          </a:xfrm>
          <a:prstGeom prst="rect">
            <a:avLst/>
          </a:prstGeom>
        </p:spPr>
      </p:pic>
      <p:pic>
        <p:nvPicPr>
          <p:cNvPr id="20" name="Picture 19">
            <a:extLst>
              <a:ext uri="{FF2B5EF4-FFF2-40B4-BE49-F238E27FC236}">
                <a16:creationId xmlns:a16="http://schemas.microsoft.com/office/drawing/2014/main" id="{2C9D2F5C-21A6-AE43-B190-FBD308AD7ED6}"/>
              </a:ext>
            </a:extLst>
          </p:cNvPr>
          <p:cNvPicPr>
            <a:picLocks noChangeAspect="1"/>
          </p:cNvPicPr>
          <p:nvPr/>
        </p:nvPicPr>
        <p:blipFill>
          <a:blip r:embed="rId3"/>
          <a:stretch>
            <a:fillRect/>
          </a:stretch>
        </p:blipFill>
        <p:spPr>
          <a:xfrm>
            <a:off x="10041484" y="4360623"/>
            <a:ext cx="1652413" cy="1652413"/>
          </a:xfrm>
          <a:prstGeom prst="rect">
            <a:avLst/>
          </a:prstGeom>
        </p:spPr>
      </p:pic>
      <p:cxnSp>
        <p:nvCxnSpPr>
          <p:cNvPr id="23" name="Straight Arrow Connector 22">
            <a:extLst>
              <a:ext uri="{FF2B5EF4-FFF2-40B4-BE49-F238E27FC236}">
                <a16:creationId xmlns:a16="http://schemas.microsoft.com/office/drawing/2014/main" id="{12E8B2F0-FF79-4048-ACBB-522B05E1F034}"/>
              </a:ext>
            </a:extLst>
          </p:cNvPr>
          <p:cNvCxnSpPr>
            <a:cxnSpLocks/>
          </p:cNvCxnSpPr>
          <p:nvPr/>
        </p:nvCxnSpPr>
        <p:spPr bwMode="auto">
          <a:xfrm>
            <a:off x="4491717" y="1580093"/>
            <a:ext cx="1602695"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21D99D7C-B6BD-BE46-AF88-F0AD68649E90}"/>
              </a:ext>
            </a:extLst>
          </p:cNvPr>
          <p:cNvCxnSpPr>
            <a:cxnSpLocks/>
          </p:cNvCxnSpPr>
          <p:nvPr/>
        </p:nvCxnSpPr>
        <p:spPr bwMode="auto">
          <a:xfrm>
            <a:off x="7138573" y="1580093"/>
            <a:ext cx="854721" cy="1587422"/>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FFEB554-9000-954F-BB3C-ACC80C24BBF9}"/>
              </a:ext>
            </a:extLst>
          </p:cNvPr>
          <p:cNvCxnSpPr>
            <a:cxnSpLocks/>
          </p:cNvCxnSpPr>
          <p:nvPr/>
        </p:nvCxnSpPr>
        <p:spPr bwMode="auto">
          <a:xfrm flipH="1">
            <a:off x="10397448" y="1580093"/>
            <a:ext cx="395665" cy="1558005"/>
          </a:xfrm>
          <a:prstGeom prst="straightConnector1">
            <a:avLst/>
          </a:prstGeom>
          <a:solidFill>
            <a:schemeClr val="accent1"/>
          </a:solidFill>
          <a:ln w="1905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1AA040D-92B5-4748-A4CA-CD64B58F2469}"/>
              </a:ext>
            </a:extLst>
          </p:cNvPr>
          <p:cNvSpPr txBox="1"/>
          <p:nvPr/>
        </p:nvSpPr>
        <p:spPr bwMode="auto">
          <a:xfrm>
            <a:off x="1297171" y="4509569"/>
            <a:ext cx="2257349"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i="0" dirty="0"/>
              <a:t>Business Logic</a:t>
            </a:r>
          </a:p>
        </p:txBody>
      </p:sp>
      <p:sp>
        <p:nvSpPr>
          <p:cNvPr id="22" name="Rectangle 21">
            <a:extLst>
              <a:ext uri="{FF2B5EF4-FFF2-40B4-BE49-F238E27FC236}">
                <a16:creationId xmlns:a16="http://schemas.microsoft.com/office/drawing/2014/main" id="{D1CE9FD9-3009-3C46-9217-482B6FABDE51}"/>
              </a:ext>
            </a:extLst>
          </p:cNvPr>
          <p:cNvSpPr/>
          <p:nvPr/>
        </p:nvSpPr>
        <p:spPr bwMode="auto">
          <a:xfrm>
            <a:off x="941151" y="4059857"/>
            <a:ext cx="2791423" cy="1514581"/>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grpSp>
        <p:nvGrpSpPr>
          <p:cNvPr id="24" name="Group 23">
            <a:extLst>
              <a:ext uri="{FF2B5EF4-FFF2-40B4-BE49-F238E27FC236}">
                <a16:creationId xmlns:a16="http://schemas.microsoft.com/office/drawing/2014/main" id="{47ABACEE-463E-3D4C-96AB-A6115EEBE6FC}"/>
              </a:ext>
            </a:extLst>
          </p:cNvPr>
          <p:cNvGrpSpPr/>
          <p:nvPr/>
        </p:nvGrpSpPr>
        <p:grpSpPr>
          <a:xfrm>
            <a:off x="1309293" y="2447539"/>
            <a:ext cx="9006807" cy="1707752"/>
            <a:chOff x="1105254" y="1692970"/>
            <a:chExt cx="9006807" cy="1707752"/>
          </a:xfrm>
        </p:grpSpPr>
        <p:sp>
          <p:nvSpPr>
            <p:cNvPr id="26" name="Rectangle 25">
              <a:extLst>
                <a:ext uri="{FF2B5EF4-FFF2-40B4-BE49-F238E27FC236}">
                  <a16:creationId xmlns:a16="http://schemas.microsoft.com/office/drawing/2014/main" id="{B9EC5C00-14BA-8D47-AF42-01107E5409C3}"/>
                </a:ext>
              </a:extLst>
            </p:cNvPr>
            <p:cNvSpPr/>
            <p:nvPr/>
          </p:nvSpPr>
          <p:spPr bwMode="auto">
            <a:xfrm rot="20132611">
              <a:off x="1320760" y="1761130"/>
              <a:ext cx="8575796" cy="1578672"/>
            </a:xfrm>
            <a:prstGeom prst="rect">
              <a:avLst/>
            </a:prstGeom>
            <a:solidFill>
              <a:schemeClr val="bg1"/>
            </a:solidFill>
            <a:ln w="1270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3109F937-DE6B-0A4A-8573-E1897BB64CF6}"/>
                </a:ext>
              </a:extLst>
            </p:cNvPr>
            <p:cNvSpPr txBox="1"/>
            <p:nvPr/>
          </p:nvSpPr>
          <p:spPr bwMode="auto">
            <a:xfrm rot="20149481">
              <a:off x="1105254" y="1699071"/>
              <a:ext cx="9006807" cy="156966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9600" i="0" dirty="0">
                  <a:solidFill>
                    <a:schemeClr val="accent6"/>
                  </a:solidFill>
                </a:rPr>
                <a:t>SERVERLESS</a:t>
              </a:r>
            </a:p>
          </p:txBody>
        </p:sp>
        <p:pic>
          <p:nvPicPr>
            <p:cNvPr id="29" name="Picture 28" descr="A picture containing ground, people, sky, outdoor&#10;&#10;Description automatically generated">
              <a:extLst>
                <a:ext uri="{FF2B5EF4-FFF2-40B4-BE49-F238E27FC236}">
                  <a16:creationId xmlns:a16="http://schemas.microsoft.com/office/drawing/2014/main" id="{1DA29B12-D548-F34C-8CE2-7FFF62793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39607">
              <a:off x="1300746" y="1692970"/>
              <a:ext cx="8661152" cy="1707752"/>
            </a:xfrm>
            <a:prstGeom prst="rect">
              <a:avLst/>
            </a:prstGeom>
          </p:spPr>
        </p:pic>
      </p:grpSp>
      <p:sp>
        <p:nvSpPr>
          <p:cNvPr id="30" name="TextBox 29">
            <a:extLst>
              <a:ext uri="{FF2B5EF4-FFF2-40B4-BE49-F238E27FC236}">
                <a16:creationId xmlns:a16="http://schemas.microsoft.com/office/drawing/2014/main" id="{547132A3-C4E7-224C-8226-6D4B1469DFDD}"/>
              </a:ext>
            </a:extLst>
          </p:cNvPr>
          <p:cNvSpPr txBox="1"/>
          <p:nvPr/>
        </p:nvSpPr>
        <p:spPr bwMode="auto">
          <a:xfrm>
            <a:off x="2161328" y="971777"/>
            <a:ext cx="1914307"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dirty="0"/>
              <a:t>Microservice</a:t>
            </a:r>
          </a:p>
        </p:txBody>
      </p:sp>
      <p:sp>
        <p:nvSpPr>
          <p:cNvPr id="31" name="TextBox 30">
            <a:extLst>
              <a:ext uri="{FF2B5EF4-FFF2-40B4-BE49-F238E27FC236}">
                <a16:creationId xmlns:a16="http://schemas.microsoft.com/office/drawing/2014/main" id="{5B647216-F18A-304C-A4D6-ECC9ACDFC58B}"/>
              </a:ext>
            </a:extLst>
          </p:cNvPr>
          <p:cNvSpPr txBox="1"/>
          <p:nvPr/>
        </p:nvSpPr>
        <p:spPr bwMode="auto">
          <a:xfrm>
            <a:off x="9746428" y="1005713"/>
            <a:ext cx="1914307"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dirty="0"/>
              <a:t>Microservice</a:t>
            </a:r>
          </a:p>
        </p:txBody>
      </p:sp>
      <p:sp>
        <p:nvSpPr>
          <p:cNvPr id="32" name="TextBox 31">
            <a:extLst>
              <a:ext uri="{FF2B5EF4-FFF2-40B4-BE49-F238E27FC236}">
                <a16:creationId xmlns:a16="http://schemas.microsoft.com/office/drawing/2014/main" id="{551087BD-9EC6-BD43-AB77-A114DF746D04}"/>
              </a:ext>
            </a:extLst>
          </p:cNvPr>
          <p:cNvSpPr txBox="1"/>
          <p:nvPr/>
        </p:nvSpPr>
        <p:spPr bwMode="auto">
          <a:xfrm>
            <a:off x="6078987" y="927201"/>
            <a:ext cx="1914307" cy="4616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US" dirty="0"/>
              <a:t>Microservice</a:t>
            </a:r>
          </a:p>
        </p:txBody>
      </p:sp>
    </p:spTree>
    <p:extLst>
      <p:ext uri="{BB962C8B-B14F-4D97-AF65-F5344CB8AC3E}">
        <p14:creationId xmlns:p14="http://schemas.microsoft.com/office/powerpoint/2010/main" val="363256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11" grpId="0" animBg="1"/>
      <p:bldP spid="13" grpId="0"/>
      <p:bldP spid="15" grpId="0"/>
      <p:bldP spid="16" grpId="0" animBg="1"/>
      <p:bldP spid="17" grpId="0"/>
      <p:bldP spid="18" grpId="0" animBg="1"/>
      <p:bldP spid="21" grpId="0"/>
      <p:bldP spid="22" grpId="0" animBg="1"/>
      <p:bldP spid="30" grpId="0"/>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B7645413-41D9-EC4D-9607-B83386EAF73D}" vid="{36CB4222-4A5B-D841-A9BA-DBF16FE1EE8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e244160-759d-472e-925e-0993d518e217">
      <UserInfo>
        <DisplayName>George St Maurice</DisplayName>
        <AccountId>195</AccountId>
        <AccountType/>
      </UserInfo>
      <UserInfo>
        <DisplayName>Ranieri Russi</DisplayName>
        <AccountId>810</AccountId>
        <AccountType/>
      </UserInfo>
      <UserInfo>
        <DisplayName>Maria Trigonis</DisplayName>
        <AccountId>740</AccountId>
        <AccountType/>
      </UserInfo>
      <UserInfo>
        <DisplayName>Natalia Salazar</DisplayName>
        <AccountId>2743</AccountId>
        <AccountType/>
      </UserInfo>
      <UserInfo>
        <DisplayName>Jennifer Ortiz</DisplayName>
        <AccountId>408</AccountId>
        <AccountType/>
      </UserInfo>
    </SharedWithUsers>
    <l58a9cb184754a90a3d0c9fae6dfc0fc xmlns="0dfb052e-cb13-4d19-82cf-940ca1bb85b7">
      <Terms xmlns="http://schemas.microsoft.com/office/infopath/2007/PartnerControls"/>
    </l58a9cb184754a90a3d0c9fae6dfc0fc>
    <efbf5ec808454fc39dd6e73fb30f9800 xmlns="0dfb052e-cb13-4d19-82cf-940ca1bb85b7">
      <Terms xmlns="http://schemas.microsoft.com/office/infopath/2007/PartnerControls"/>
    </efbf5ec808454fc39dd6e73fb30f9800>
    <MetaDescription xmlns="0dfb052e-cb13-4d19-82cf-940ca1bb85b7" xsi:nil="true"/>
    <ContentType1_0 xmlns="0dfb052e-cb13-4d19-82cf-940ca1bb85b7">
      <Terms xmlns="http://schemas.microsoft.com/office/infopath/2007/PartnerControls"/>
    </ContentType1_0>
    <Industry_0 xmlns="0dfb052e-cb13-4d19-82cf-940ca1bb85b7">
      <Terms xmlns="http://schemas.microsoft.com/office/infopath/2007/PartnerControls"/>
    </Industry_0>
    <g7620f54b84d4877b8ce49e3874564d0 xmlns="0dfb052e-cb13-4d19-82cf-940ca1bb85b7">
      <Terms xmlns="http://schemas.microsoft.com/office/infopath/2007/PartnerControls"/>
    </g7620f54b84d4877b8ce49e3874564d0>
    <m3946e80dba8470d9700658463930af8 xmlns="0dfb052e-cb13-4d19-82cf-940ca1bb85b7">
      <Terms xmlns="http://schemas.microsoft.com/office/infopath/2007/PartnerControls"/>
    </m3946e80dba8470d9700658463930af8>
    <Policy xmlns="0dfb052e-cb13-4d19-82cf-940ca1bb85b7" xsi:nil="true"/>
    <Solution_0 xmlns="0dfb052e-cb13-4d19-82cf-940ca1bb85b7">
      <Terms xmlns="http://schemas.microsoft.com/office/infopath/2007/PartnerControls"/>
    </Solution_0>
    <e88edf6f69774249aa5a94de92e0b3ee xmlns="0dfb052e-cb13-4d19-82cf-940ca1bb85b7">
      <Terms xmlns="http://schemas.microsoft.com/office/infopath/2007/PartnerControls"/>
    </e88edf6f69774249aa5a94de92e0b3ee>
    <Location1_0 xmlns="0dfb052e-cb13-4d19-82cf-940ca1bb85b7">
      <Terms xmlns="http://schemas.microsoft.com/office/infopath/2007/PartnerControls"/>
    </Location1_0>
    <c60905045b3141dfb44ebee3a51fd0a7 xmlns="0dfb052e-cb13-4d19-82cf-940ca1bb85b7">
      <Terms xmlns="http://schemas.microsoft.com/office/infopath/2007/PartnerControls"/>
    </c60905045b3141dfb44ebee3a51fd0a7>
    <TaxCatchAll xmlns="0dfb052e-cb13-4d19-82cf-940ca1bb85b7">
      <Value>2</Value>
      <Value>1</Value>
    </TaxCatchAll>
    <h2f9ec3728094124b933b9cf7e867a92 xmlns="0dfb052e-cb13-4d19-82cf-940ca1bb85b7">
      <Terms xmlns="http://schemas.microsoft.com/office/infopath/2007/PartnerControls"/>
    </h2f9ec3728094124b933b9cf7e867a92>
    <h847452f74b44b57bc4a2a741f9c94e9 xmlns="0dfb052e-cb13-4d19-82cf-940ca1bb85b7">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a223e987-c30f-4fcd-8089-a373931e9ab5</TermId>
        </TermInfo>
      </Terms>
    </h847452f74b44b57bc4a2a741f9c94e9>
    <Summary xmlns="0dfb052e-cb13-4d19-82cf-940ca1bb85b7" xsi:nil="true"/>
    <Category1_0 xmlns="0dfb052e-cb13-4d19-82cf-940ca1bb85b7">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c076d733-6942-4956-b818-75216ca678c6</TermId>
        </TermInfo>
      </Terms>
    </Category1_0>
  </documentManagement>
</p:properties>
</file>

<file path=customXml/item2.xml><?xml version="1.0" encoding="utf-8"?>
<ct:contentTypeSchema xmlns:ct="http://schemas.microsoft.com/office/2006/metadata/contentType" xmlns:ma="http://schemas.microsoft.com/office/2006/metadata/properties/metaAttributes" ct:_="" ma:_="" ma:contentTypeName="Marketing Document" ma:contentTypeID="0x01010077500574B4721043A1B2E65B865EB440010003476895775C2446B96EE1200BFBC494" ma:contentTypeVersion="49" ma:contentTypeDescription="Create a new document." ma:contentTypeScope="" ma:versionID="377ba89ba879a838786c58561a7d97b6">
  <xsd:schema xmlns:xsd="http://www.w3.org/2001/XMLSchema" xmlns:xs="http://www.w3.org/2001/XMLSchema" xmlns:p="http://schemas.microsoft.com/office/2006/metadata/properties" xmlns:ns2="0dfb052e-cb13-4d19-82cf-940ca1bb85b7" xmlns:ns3="9e282a2b-0d30-4048-ad8b-cd441d000a08" xmlns:ns4="9e244160-759d-472e-925e-0993d518e217" targetNamespace="http://schemas.microsoft.com/office/2006/metadata/properties" ma:root="true" ma:fieldsID="a7fd2dd7e61343e11d7c9e99d21fa2fc" ns2:_="" ns3:_="" ns4:_="">
    <xsd:import namespace="0dfb052e-cb13-4d19-82cf-940ca1bb85b7"/>
    <xsd:import namespace="9e282a2b-0d30-4048-ad8b-cd441d000a08"/>
    <xsd:import namespace="9e244160-759d-472e-925e-0993d518e217"/>
    <xsd:element name="properties">
      <xsd:complexType>
        <xsd:sequence>
          <xsd:element name="documentManagement">
            <xsd:complexType>
              <xsd:all>
                <xsd:element ref="ns2:MetaDescription" minOccurs="0"/>
                <xsd:element ref="ns2:Location1_0" minOccurs="0"/>
                <xsd:element ref="ns2:TaxCatchAll" minOccurs="0"/>
                <xsd:element ref="ns2:Policy" minOccurs="0"/>
                <xsd:element ref="ns2:Category1_0" minOccurs="0"/>
                <xsd:element ref="ns2:Summary" minOccurs="0"/>
                <xsd:element ref="ns2:ContentType1_0" minOccurs="0"/>
                <xsd:element ref="ns2:Solution_0" minOccurs="0"/>
                <xsd:element ref="ns2:Industry_0" minOccurs="0"/>
                <xsd:element ref="ns2:TaxCatchAllLabel" minOccurs="0"/>
                <xsd:element ref="ns2:c60905045b3141dfb44ebee3a51fd0a7" minOccurs="0"/>
                <xsd:element ref="ns2:g7620f54b84d4877b8ce49e3874564d0" minOccurs="0"/>
                <xsd:element ref="ns2:m3946e80dba8470d9700658463930af8" minOccurs="0"/>
                <xsd:element ref="ns2:l58a9cb184754a90a3d0c9fae6dfc0fc" minOccurs="0"/>
                <xsd:element ref="ns2:e88edf6f69774249aa5a94de92e0b3ee" minOccurs="0"/>
                <xsd:element ref="ns2:h2f9ec3728094124b933b9cf7e867a92" minOccurs="0"/>
                <xsd:element ref="ns2:efbf5ec808454fc39dd6e73fb30f9800" minOccurs="0"/>
                <xsd:element ref="ns2:h847452f74b44b57bc4a2a741f9c94e9" minOccurs="0"/>
                <xsd:element ref="ns4:SharedWithUsers" minOccurs="0"/>
                <xsd:element ref="ns4: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fb052e-cb13-4d19-82cf-940ca1bb85b7" elementFormDefault="qualified">
    <xsd:import namespace="http://schemas.microsoft.com/office/2006/documentManagement/types"/>
    <xsd:import namespace="http://schemas.microsoft.com/office/infopath/2007/PartnerControls"/>
    <xsd:element name="MetaDescription" ma:index="4" nillable="true" ma:displayName="Meta Description" ma:hidden="true" ma:internalName="MetaDescription" ma:readOnly="false">
      <xsd:simpleType>
        <xsd:restriction base="dms:Note"/>
      </xsd:simpleType>
    </xsd:element>
    <xsd:element name="Location1_0" ma:index="6" nillable="true" ma:taxonomy="true" ma:internalName="Location1_0" ma:taxonomyFieldName="Location1" ma:displayName="Location" ma:readOnly="false" ma:fieldId="{4a19d0fd-e2d8-4bdf-9d9f-62784e6d291e}" ma:taxonomyMulti="true" ma:sspId="c28caf4e-97a5-482b-b76c-1611355cdda6" ma:termSetId="5d5ade69-8899-4ea1-b4cd-6f75a73c5675" ma:anchorId="00000000-0000-0000-0000-000000000000" ma:open="false" ma:isKeyword="false">
      <xsd:complexType>
        <xsd:sequence>
          <xsd:element ref="pc:Terms" minOccurs="0" maxOccurs="1"/>
        </xsd:sequence>
      </xsd:complexType>
    </xsd:element>
    <xsd:element name="TaxCatchAll" ma:index="7" nillable="true" ma:displayName="Taxonomy Catch All Column" ma:description="" ma:hidden="true" ma:list="{5a6fbd45-8148-49f2-9d71-c89d30ccd127}" ma:internalName="TaxCatchAll" ma:showField="CatchAllData"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Policy" ma:index="8" nillable="true" ma:displayName="Policy" ma:internalName="Policy" ma:readOnly="false">
      <xsd:simpleType>
        <xsd:restriction base="dms:Boolean"/>
      </xsd:simpleType>
    </xsd:element>
    <xsd:element name="Category1_0" ma:index="10" nillable="true" ma:taxonomy="true" ma:internalName="Category1_0" ma:taxonomyFieldName="Category1" ma:displayName="Category" ma:readOnly="false" ma:fieldId="{76361ab5-a999-4bf4-b0a9-d3c0bdaba2c4}" ma:taxonomyMulti="true" ma:sspId="c28caf4e-97a5-482b-b76c-1611355cdda6" ma:termSetId="1572b638-1401-4969-aa89-db18e7f6a1ce" ma:anchorId="31a2e036-7419-4c75-9a05-8f1ac47321f7" ma:open="false" ma:isKeyword="false">
      <xsd:complexType>
        <xsd:sequence>
          <xsd:element ref="pc:Terms" minOccurs="0" maxOccurs="1"/>
        </xsd:sequence>
      </xsd:complexType>
    </xsd:element>
    <xsd:element name="Summary" ma:index="11" nillable="true" ma:displayName="Summary" ma:internalName="Summary" ma:readOnly="false">
      <xsd:simpleType>
        <xsd:restriction base="dms:Unknown"/>
      </xsd:simpleType>
    </xsd:element>
    <xsd:element name="ContentType1_0" ma:index="13" nillable="true" ma:taxonomy="true" ma:internalName="ContentType1_0" ma:taxonomyFieldName="ContentType1" ma:displayName="Content Type" ma:readOnly="false" ma:fieldId="{11444373-c56f-4b66-a200-4ad1b94ffae6}" ma:taxonomyMulti="true" ma:sspId="c28caf4e-97a5-482b-b76c-1611355cdda6" ma:termSetId="a8ef4eb4-ec32-4700-85c6-2a80481fa78f" ma:anchorId="00000000-0000-0000-0000-000000000000" ma:open="false" ma:isKeyword="false">
      <xsd:complexType>
        <xsd:sequence>
          <xsd:element ref="pc:Terms" minOccurs="0" maxOccurs="1"/>
        </xsd:sequence>
      </xsd:complexType>
    </xsd:element>
    <xsd:element name="Solution_0" ma:index="15" nillable="true" ma:taxonomy="true" ma:internalName="Solution_0" ma:taxonomyFieldName="Solution0" ma:displayName="Solution" ma:readOnly="false" ma:fieldId="{08ee8523-5519-4869-bd80-fd97b8eed69f}" ma:taxonomyMulti="true" ma:sspId="c28caf4e-97a5-482b-b76c-1611355cdda6" ma:termSetId="f17f8854-3894-4535-bae0-80545d600d13" ma:anchorId="00000000-0000-0000-0000-000000000000" ma:open="false" ma:isKeyword="false">
      <xsd:complexType>
        <xsd:sequence>
          <xsd:element ref="pc:Terms" minOccurs="0" maxOccurs="1"/>
        </xsd:sequence>
      </xsd:complexType>
    </xsd:element>
    <xsd:element name="Industry_0" ma:index="17" nillable="true" ma:taxonomy="true" ma:internalName="Industry_0" ma:taxonomyFieldName="Industry" ma:displayName="Industry" ma:readOnly="false" ma:fieldId="{54782f52-600e-43b5-a6fd-b215e0434802}" ma:taxonomyMulti="true" ma:sspId="c28caf4e-97a5-482b-b76c-1611355cdda6" ma:termSetId="5d315633-6a67-4a63-95ca-fb8755b86945" ma:anchorId="00000000-0000-0000-0000-000000000000" ma:open="false" ma:isKeyword="false">
      <xsd:complexType>
        <xsd:sequence>
          <xsd:element ref="pc:Terms" minOccurs="0" maxOccurs="1"/>
        </xsd:sequence>
      </xsd:complexType>
    </xsd:element>
    <xsd:element name="TaxCatchAllLabel" ma:index="18" nillable="true" ma:displayName="Taxonomy Catch All Column1" ma:description="" ma:hidden="true" ma:list="{5a6fbd45-8148-49f2-9d71-c89d30ccd127}" ma:internalName="TaxCatchAllLabel" ma:readOnly="true" ma:showField="CatchAllDataLabel"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c60905045b3141dfb44ebee3a51fd0a7" ma:index="19" nillable="true" ma:taxonomy="true" ma:internalName="c60905045b3141dfb44ebee3a51fd0a7" ma:taxonomyFieldName="IndustrySolution" ma:displayName="IndustrySolution" ma:readOnly="false" ma:fieldId="{c6090504-5b31-41df-b44e-bee3a51fd0a7}" ma:taxonomyMulti="true" ma:sspId="c28caf4e-97a5-482b-b76c-1611355cdda6" ma:termSetId="c25c5a4a-9f83-4e95-98f0-96715ed6b3a6" ma:anchorId="00000000-0000-0000-0000-000000000000" ma:open="false" ma:isKeyword="false">
      <xsd:complexType>
        <xsd:sequence>
          <xsd:element ref="pc:Terms" minOccurs="0" maxOccurs="1"/>
        </xsd:sequence>
      </xsd:complexType>
    </xsd:element>
    <xsd:element name="g7620f54b84d4877b8ce49e3874564d0" ma:index="22" nillable="true" ma:taxonomy="true" ma:internalName="g7620f54b84d4877b8ce49e3874564d0" ma:taxonomyFieldName="OpenEdgeModule" ma:displayName="OpenEdgeModule" ma:readOnly="false" ma:fieldId="{07620f54-b84d-4877-b8ce-49e3874564d0}" ma:taxonomyMulti="true" ma:sspId="c28caf4e-97a5-482b-b76c-1611355cdda6" ma:termSetId="a840b9cb-4d8b-4201-8516-62701ebaa3ce" ma:anchorId="00000000-0000-0000-0000-000000000000" ma:open="false" ma:isKeyword="false">
      <xsd:complexType>
        <xsd:sequence>
          <xsd:element ref="pc:Terms" minOccurs="0" maxOccurs="1"/>
        </xsd:sequence>
      </xsd:complexType>
    </xsd:element>
    <xsd:element name="m3946e80dba8470d9700658463930af8" ma:index="23" nillable="true" ma:taxonomy="true" ma:internalName="m3946e80dba8470d9700658463930af8" ma:taxonomyFieldName="Portal_x0020_Audience" ma:displayName="Portal Audience" ma:readOnly="false" ma:fieldId="{63946e80-dba8-470d-9700-658463930af8}" ma:taxonomyMulti="true" ma:sspId="c28caf4e-97a5-482b-b76c-1611355cdda6" ma:termSetId="d25a54c7-5e31-4992-b8a5-ef130e5b0b34" ma:anchorId="00000000-0000-0000-0000-000000000000" ma:open="false" ma:isKeyword="false">
      <xsd:complexType>
        <xsd:sequence>
          <xsd:element ref="pc:Terms" minOccurs="0" maxOccurs="1"/>
        </xsd:sequence>
      </xsd:complexType>
    </xsd:element>
    <xsd:element name="l58a9cb184754a90a3d0c9fae6dfc0fc" ma:index="25" nillable="true" ma:taxonomy="true" ma:internalName="l58a9cb184754a90a3d0c9fae6dfc0fc" ma:taxonomyFieldName="Partner_x0020_Empowerment" ma:displayName="Partner Empowerment" ma:readOnly="false" ma:fieldId="{558a9cb1-8475-4a90-a3d0-c9fae6dfc0fc}" ma:taxonomyMulti="true" ma:sspId="c28caf4e-97a5-482b-b76c-1611355cdda6" ma:termSetId="7b97e60c-ed00-4a30-8a22-7d6dbed94810" ma:anchorId="00000000-0000-0000-0000-000000000000" ma:open="false" ma:isKeyword="false">
      <xsd:complexType>
        <xsd:sequence>
          <xsd:element ref="pc:Terms" minOccurs="0" maxOccurs="1"/>
        </xsd:sequence>
      </xsd:complexType>
    </xsd:element>
    <xsd:element name="e88edf6f69774249aa5a94de92e0b3ee" ma:index="27" nillable="true" ma:taxonomy="true" ma:internalName="e88edf6f69774249aa5a94de92e0b3ee" ma:taxonomyFieldName="BusinessLine" ma:displayName="Business Line" ma:readOnly="false" ma:fieldId="{e88edf6f-6977-4249-aa5a-94de92e0b3ee}" ma:taxonomyMulti="true" ma:sspId="c28caf4e-97a5-482b-b76c-1611355cdda6" ma:termSetId="5d80bd60-09df-46af-8b89-71a6f1477eca" ma:anchorId="00000000-0000-0000-0000-000000000000" ma:open="false" ma:isKeyword="false">
      <xsd:complexType>
        <xsd:sequence>
          <xsd:element ref="pc:Terms" minOccurs="0" maxOccurs="1"/>
        </xsd:sequence>
      </xsd:complexType>
    </xsd:element>
    <xsd:element name="h2f9ec3728094124b933b9cf7e867a92" ma:index="29" nillable="true" ma:taxonomy="true" ma:internalName="h2f9ec3728094124b933b9cf7e867a92" ma:taxonomyFieldName="HorizontalUseCase" ma:displayName="Horizontal Use Case" ma:readOnly="false" ma:fieldId="{12f9ec37-2809-4124-b933-b9cf7e867a92}" ma:taxonomyMulti="true" ma:sspId="c28caf4e-97a5-482b-b76c-1611355cdda6" ma:termSetId="221aa4b5-d2eb-4da5-9165-0ca0afd7ffb0" ma:anchorId="00000000-0000-0000-0000-000000000000" ma:open="false" ma:isKeyword="false">
      <xsd:complexType>
        <xsd:sequence>
          <xsd:element ref="pc:Terms" minOccurs="0" maxOccurs="1"/>
        </xsd:sequence>
      </xsd:complexType>
    </xsd:element>
    <xsd:element name="efbf5ec808454fc39dd6e73fb30f9800" ma:index="31" nillable="true" ma:taxonomy="true" ma:internalName="efbf5ec808454fc39dd6e73fb30f9800" ma:taxonomyFieldName="GFOResourceTags" ma:displayName="GFO Resource Tags" ma:readOnly="false" ma:fieldId="{efbf5ec8-0845-4fc3-9dd6-e73fb30f9800}" ma:taxonomyMulti="true" ma:sspId="c28caf4e-97a5-482b-b76c-1611355cdda6" ma:termSetId="342f8e7f-1635-45ba-8819-3ee15cf1e907" ma:anchorId="00000000-0000-0000-0000-000000000000" ma:open="false" ma:isKeyword="false">
      <xsd:complexType>
        <xsd:sequence>
          <xsd:element ref="pc:Terms" minOccurs="0" maxOccurs="1"/>
        </xsd:sequence>
      </xsd:complexType>
    </xsd:element>
    <xsd:element name="h847452f74b44b57bc4a2a741f9c94e9" ma:index="33" nillable="true" ma:taxonomy="true" ma:internalName="h847452f74b44b57bc4a2a741f9c94e9" ma:taxonomyFieldName="Visibility" ma:displayName="Visibility" ma:readOnly="false" ma:default="-1;#Internal|a223e987-c30f-4fcd-8089-a373931e9ab5" ma:fieldId="{1847452f-74b4-4b57-bc4a-2a741f9c94e9}" ma:sspId="c28caf4e-97a5-482b-b76c-1611355cdda6" ma:termSetId="269460bf-6522-4054-a841-49537bf7e14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282a2b-0d30-4048-ad8b-cd441d000a08" elementFormDefault="qualified">
    <xsd:import namespace="http://schemas.microsoft.com/office/2006/documentManagement/types"/>
    <xsd:import namespace="http://schemas.microsoft.com/office/infopath/2007/PartnerControls"/>
    <xsd:element name="MediaServiceMetadata" ma:index="41" nillable="true" ma:displayName="MediaServiceMetadata" ma:description="" ma:hidden="true" ma:internalName="MediaServiceMetadata" ma:readOnly="true">
      <xsd:simpleType>
        <xsd:restriction base="dms:Note"/>
      </xsd:simpleType>
    </xsd:element>
    <xsd:element name="MediaServiceFastMetadata" ma:index="4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244160-759d-472e-925e-0993d518e217" elementFormDefault="qualified">
    <xsd:import namespace="http://schemas.microsoft.com/office/2006/documentManagement/types"/>
    <xsd:import namespace="http://schemas.microsoft.com/office/infopath/2007/PartnerControls"/>
    <xsd:element name="SharedWithUsers" ma:index="3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c28caf4e-97a5-482b-b76c-1611355cdda6" ContentTypeId="0x01010077500574B4721043A1B2E65B865EB440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A4C4B2-98B1-44DF-A244-E8FB7A2D1956}">
  <ds:schemaRefs>
    <ds:schemaRef ds:uri="http://schemas.microsoft.com/office/2006/documentManagement/types"/>
    <ds:schemaRef ds:uri="http://schemas.microsoft.com/sharepoint/v3"/>
    <ds:schemaRef ds:uri="http://purl.org/dc/terms/"/>
    <ds:schemaRef ds:uri="http://purl.org/dc/dcmitype/"/>
    <ds:schemaRef ds:uri="http://schemas.microsoft.com/office/infopath/2007/PartnerControls"/>
    <ds:schemaRef ds:uri="65ba65cf-a9ef-4e32-85ee-5210ccd17e85"/>
    <ds:schemaRef ds:uri="http://purl.org/dc/elements/1.1/"/>
    <ds:schemaRef ds:uri="http://schemas.microsoft.com/office/2006/metadata/properties"/>
    <ds:schemaRef ds:uri="http://schemas.openxmlformats.org/package/2006/metadata/core-properties"/>
    <ds:schemaRef ds:uri="e567f8c3-8859-49bd-aab5-3b174b1f0e89"/>
    <ds:schemaRef ds:uri="http://www.w3.org/XML/1998/namespace"/>
    <ds:schemaRef ds:uri="9e244160-759d-472e-925e-0993d518e217"/>
    <ds:schemaRef ds:uri="0dfb052e-cb13-4d19-82cf-940ca1bb85b7"/>
  </ds:schemaRefs>
</ds:datastoreItem>
</file>

<file path=customXml/itemProps2.xml><?xml version="1.0" encoding="utf-8"?>
<ds:datastoreItem xmlns:ds="http://schemas.openxmlformats.org/officeDocument/2006/customXml" ds:itemID="{9118688A-FACC-4D47-8B72-A83E1C56E1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fb052e-cb13-4d19-82cf-940ca1bb85b7"/>
    <ds:schemaRef ds:uri="9e282a2b-0d30-4048-ad8b-cd441d000a08"/>
    <ds:schemaRef ds:uri="9e244160-759d-472e-925e-0993d518e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B0C57-605A-4DD2-B03C-46EE401D0404}">
  <ds:schemaRefs>
    <ds:schemaRef ds:uri="Microsoft.SharePoint.Taxonomy.ContentTypeSync"/>
  </ds:schemaRefs>
</ds:datastoreItem>
</file>

<file path=customXml/itemProps4.xml><?xml version="1.0" encoding="utf-8"?>
<ds:datastoreItem xmlns:ds="http://schemas.openxmlformats.org/officeDocument/2006/customXml" ds:itemID="{EEA8EEE7-F1C0-4377-82D1-E55A92F384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Progress Presentation Theme</Template>
  <TotalTime>3252</TotalTime>
  <Words>1163</Words>
  <Application>Microsoft Macintosh PowerPoint</Application>
  <PresentationFormat>Custom</PresentationFormat>
  <Paragraphs>420</Paragraphs>
  <Slides>65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Avenir Roman</vt:lpstr>
      <vt:lpstr>Courier New</vt:lpstr>
      <vt:lpstr>Wingdings</vt:lpstr>
      <vt:lpstr>Progress Presentation Theme</vt:lpstr>
      <vt:lpstr>Get Started With Serverless</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5 Benefits of Serverless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Benefits of Serverless</vt:lpstr>
      <vt:lpstr>PowerPoint Presentation</vt:lpstr>
      <vt:lpstr>PowerPoint Presentation</vt:lpstr>
      <vt:lpstr>5 Benefits of Serverless</vt:lpstr>
      <vt:lpstr>PowerPoint Presentation</vt:lpstr>
      <vt:lpstr>5 Benefits of Serverless</vt:lpstr>
      <vt:lpstr>PowerPoint Presentation</vt:lpstr>
      <vt:lpstr>PowerPoint Presentation</vt:lpstr>
      <vt:lpstr>5 Benefits of Serverless</vt:lpstr>
      <vt:lpstr>PowerPoint Presentation</vt:lpstr>
      <vt:lpstr>5 Benefits of Serverless</vt:lpstr>
      <vt:lpstr>PowerPoint Presentation</vt:lpstr>
      <vt:lpstr>PowerPoint Presentation</vt:lpstr>
      <vt:lpstr>5 Benefits of Serverless</vt:lpstr>
      <vt:lpstr>PowerPoint Presentation</vt:lpstr>
      <vt:lpstr>PowerPoint Presentation</vt:lpstr>
      <vt:lpstr>PowerPoint Presentation</vt:lpstr>
      <vt:lpstr>5 Benefits of Serverless</vt:lpstr>
      <vt:lpstr>Downsides to Serverless </vt:lpstr>
      <vt:lpstr>Downsides to Serverless </vt:lpstr>
      <vt:lpstr>PowerPoint Presentation</vt:lpstr>
      <vt:lpstr>PowerPoint Presentation</vt:lpstr>
      <vt:lpstr>PowerPoint Presentation</vt:lpstr>
      <vt:lpstr>PowerPoint Presentation</vt:lpstr>
      <vt:lpstr>PowerPoint Presentation</vt:lpstr>
      <vt:lpstr>Downsides to Serverless </vt:lpstr>
      <vt:lpstr>Downsides to Serverless </vt:lpstr>
      <vt:lpstr>PowerPoint Presentation</vt:lpstr>
      <vt:lpstr>PowerPoint Presentation</vt:lpstr>
      <vt:lpstr>PowerPoint Presentation</vt:lpstr>
      <vt:lpstr>Downsides to Serverless </vt:lpstr>
      <vt:lpstr>Downsides to Serverless </vt:lpstr>
      <vt:lpstr>PowerPoint Presentation</vt:lpstr>
      <vt:lpstr>Downsides to Serverless </vt:lpstr>
      <vt:lpstr>Downsides to Serverless </vt:lpstr>
      <vt:lpstr>PowerPoint Presentation</vt:lpstr>
      <vt:lpstr>PowerPoint Presentation</vt:lpstr>
      <vt:lpstr>PowerPoint Presentation</vt:lpstr>
      <vt:lpstr>Benefits of Kinvey</vt:lpstr>
      <vt:lpstr>Benefits of Kinvey</vt:lpstr>
      <vt:lpstr>PowerPoint Presentation</vt:lpstr>
      <vt:lpstr>Benefits of Kinvey</vt:lpstr>
      <vt:lpstr>Built-in Compliance</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Serverless</dc:title>
  <dc:subject/>
  <dc:creator>TJ VanToll</dc:creator>
  <cp:keywords/>
  <dc:description/>
  <cp:lastModifiedBy>TJ VanToll</cp:lastModifiedBy>
  <cp:revision>60</cp:revision>
  <cp:lastPrinted>2013-09-18T03:48:20Z</cp:lastPrinted>
  <dcterms:created xsi:type="dcterms:W3CDTF">2019-04-15T15:13:12Z</dcterms:created>
  <dcterms:modified xsi:type="dcterms:W3CDTF">2019-05-06T15:56:38Z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0x01010077500574B4721043A1B2E65B865EB440010003476895775C2446B96EE1200BFBC494</vt:lpwstr>
  </property>
  <property fmtid="{D5CDD505-2E9C-101B-9397-08002B2CF9AE}" pid="3" name="Category1">
    <vt:lpwstr>2;#PowerPoint|c076d733-6942-4956-b818-75216ca678c6</vt:lpwstr>
  </property>
  <property fmtid="{D5CDD505-2E9C-101B-9397-08002B2CF9AE}" pid="4" name="TaxCatchAll">
    <vt:lpwstr>237;#Template|c9160f8f-74c9-4442-ac41-24463e06691d</vt:lpwstr>
  </property>
  <property fmtid="{D5CDD505-2E9C-101B-9397-08002B2CF9AE}" pid="5" name="Doc ID">
    <vt:lpwstr>101816</vt:lpwstr>
  </property>
  <property fmtid="{D5CDD505-2E9C-101B-9397-08002B2CF9AE}" pid="6" name="Location1">
    <vt:lpwstr/>
  </property>
  <property fmtid="{D5CDD505-2E9C-101B-9397-08002B2CF9AE}" pid="7" name="Tagged Doc ID's">
    <vt:bool>false</vt:bool>
  </property>
  <property fmtid="{D5CDD505-2E9C-101B-9397-08002B2CF9AE}" pid="8" name="ContentType1">
    <vt:lpwstr/>
  </property>
  <property fmtid="{D5CDD505-2E9C-101B-9397-08002B2CF9AE}" pid="9" name="Solution0">
    <vt:lpwstr/>
  </property>
  <property fmtid="{D5CDD505-2E9C-101B-9397-08002B2CF9AE}" pid="10" name="Industry">
    <vt:lpwstr/>
  </property>
  <property fmtid="{D5CDD505-2E9C-101B-9397-08002B2CF9AE}" pid="11" name="IndustrySolution">
    <vt:lpwstr/>
  </property>
  <property fmtid="{D5CDD505-2E9C-101B-9397-08002B2CF9AE}" pid="12" name="Attachment Only ?">
    <vt:bool>true</vt:bool>
  </property>
  <property fmtid="{D5CDD505-2E9C-101B-9397-08002B2CF9AE}" pid="13" name="GFOAudience">
    <vt:lpwstr/>
  </property>
  <property fmtid="{D5CDD505-2E9C-101B-9397-08002B2CF9AE}" pid="14" name="OpenEdgeModule">
    <vt:lpwstr/>
  </property>
  <property fmtid="{D5CDD505-2E9C-101B-9397-08002B2CF9AE}" pid="15" name="HorizontalUseCase">
    <vt:lpwstr/>
  </property>
  <property fmtid="{D5CDD505-2E9C-101B-9397-08002B2CF9AE}" pid="16" name="GFOResourceTags">
    <vt:lpwstr/>
  </property>
  <property fmtid="{D5CDD505-2E9C-101B-9397-08002B2CF9AE}" pid="17" name="Partner Empowerment">
    <vt:lpwstr/>
  </property>
  <property fmtid="{D5CDD505-2E9C-101B-9397-08002B2CF9AE}" pid="18" name="BusinessLine">
    <vt:lpwstr/>
  </property>
  <property fmtid="{D5CDD505-2E9C-101B-9397-08002B2CF9AE}" pid="19" name="Portal Audience">
    <vt:lpwstr/>
  </property>
  <property fmtid="{D5CDD505-2E9C-101B-9397-08002B2CF9AE}" pid="20" name="kb2a064789314f00a60cb6c3cf784453">
    <vt:lpwstr/>
  </property>
  <property fmtid="{D5CDD505-2E9C-101B-9397-08002B2CF9AE}" pid="21" name="_dlc_DocIdItemGuid">
    <vt:lpwstr>0772c8ec-cf53-4a88-9f11-7b3dc8d44f2d</vt:lpwstr>
  </property>
  <property fmtid="{D5CDD505-2E9C-101B-9397-08002B2CF9AE}" pid="22" name="Visibility">
    <vt:lpwstr>1;#Internal|a223e987-c30f-4fcd-8089-a373931e9ab5</vt:lpwstr>
  </property>
  <property fmtid="{D5CDD505-2E9C-101B-9397-08002B2CF9AE}" pid="23" name="ee64b60408e447b6920ef9473a3a1a8f">
    <vt:lpwstr/>
  </property>
  <property fmtid="{D5CDD505-2E9C-101B-9397-08002B2CF9AE}" pid="24" name="Solution">
    <vt:lpwstr/>
  </property>
</Properties>
</file>